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90" r:id="rId3"/>
    <p:sldId id="352" r:id="rId5"/>
    <p:sldId id="353" r:id="rId6"/>
    <p:sldId id="354" r:id="rId7"/>
    <p:sldId id="415" r:id="rId8"/>
    <p:sldId id="355" r:id="rId9"/>
    <p:sldId id="372" r:id="rId10"/>
    <p:sldId id="414" r:id="rId11"/>
    <p:sldId id="402" r:id="rId12"/>
    <p:sldId id="345" r:id="rId13"/>
    <p:sldId id="346" r:id="rId14"/>
    <p:sldId id="347" r:id="rId15"/>
    <p:sldId id="403" r:id="rId16"/>
    <p:sldId id="348" r:id="rId17"/>
    <p:sldId id="349" r:id="rId18"/>
    <p:sldId id="350" r:id="rId19"/>
    <p:sldId id="416" r:id="rId20"/>
    <p:sldId id="293" r:id="rId21"/>
    <p:sldId id="351" r:id="rId22"/>
    <p:sldId id="297" r:id="rId23"/>
    <p:sldId id="323" r:id="rId24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4660" indent="-12954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1860" indent="-26162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69060" indent="-3937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6260" indent="-5257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625600" algn="l" defTabSz="64960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50720" algn="l" defTabSz="64960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75840" algn="l" defTabSz="64960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600960" algn="l" defTabSz="64960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A1C6"/>
    <a:srgbClr val="0FC7D3"/>
    <a:srgbClr val="EC206C"/>
    <a:srgbClr val="BC148E"/>
    <a:srgbClr val="0A1A3B"/>
    <a:srgbClr val="CE000D"/>
    <a:srgbClr val="FE67BE"/>
    <a:srgbClr val="84004C"/>
    <a:srgbClr val="8B2FC3"/>
    <a:srgbClr val="C92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2972" autoAdjust="0"/>
  </p:normalViewPr>
  <p:slideViewPr>
    <p:cSldViewPr>
      <p:cViewPr varScale="1">
        <p:scale>
          <a:sx n="146" d="100"/>
          <a:sy n="146" d="100"/>
        </p:scale>
        <p:origin x="702" y="108"/>
      </p:cViewPr>
      <p:guideLst>
        <p:guide orient="horz" pos="233"/>
        <p:guide pos="2880"/>
        <p:guide orient="horz" pos="2975"/>
        <p:guide pos="5396"/>
        <p:guide pos="281"/>
        <p:guide pos="974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oleObject" Target="&#24037;&#20316;&#31807;2" TargetMode="External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themeOverride" Target="../theme/themeOverride2.xml"/><Relationship Id="rId1" Type="http://schemas.openxmlformats.org/officeDocument/2006/relationships/oleObject" Target="&#24037;&#20316;&#31807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0" i="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pPr>
            <a:r>
              <a:t>第一次迭代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[工作簿2]Sheet1!$B$1</c:f>
              <c:strCache>
                <c:ptCount val="1"/>
                <c:pt idx="0">
                  <c:v>故事点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[工作簿2]Sheet1!$B$2:$B$11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13</c:v>
                </c:pt>
                <c:pt idx="3">
                  <c:v>1</c:v>
                </c:pt>
                <c:pt idx="4">
                  <c:v>2</c:v>
                </c:pt>
                <c:pt idx="5">
                  <c:v>7</c:v>
                </c:pt>
                <c:pt idx="6">
                  <c:v>5</c:v>
                </c:pt>
                <c:pt idx="7">
                  <c:v>2</c:v>
                </c:pt>
                <c:pt idx="8">
                  <c:v>3</c:v>
                </c:pt>
                <c:pt idx="9">
                  <c:v>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[工作簿2]Sheet1!$C$1</c:f>
              <c:strCache>
                <c:ptCount val="1"/>
                <c:pt idx="0">
                  <c:v>预计工时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[工作簿2]Sheet1!$C$2:$C$11</c:f>
              <c:numCache>
                <c:formatCode>General</c:formatCode>
                <c:ptCount val="10"/>
                <c:pt idx="0">
                  <c:v>10</c:v>
                </c:pt>
                <c:pt idx="1">
                  <c:v>5</c:v>
                </c:pt>
                <c:pt idx="2">
                  <c:v>12</c:v>
                </c:pt>
                <c:pt idx="3">
                  <c:v>4</c:v>
                </c:pt>
                <c:pt idx="4">
                  <c:v>2</c:v>
                </c:pt>
                <c:pt idx="5">
                  <c:v>9</c:v>
                </c:pt>
                <c:pt idx="6">
                  <c:v>2</c:v>
                </c:pt>
                <c:pt idx="7">
                  <c:v>2</c:v>
                </c:pt>
                <c:pt idx="8">
                  <c:v>4</c:v>
                </c:pt>
                <c:pt idx="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[工作簿2]Sheet1!$D$1</c:f>
              <c:strCache>
                <c:ptCount val="1"/>
                <c:pt idx="0">
                  <c:v>实际工时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[工作簿2]Sheet1!$D$2:$D$11</c:f>
              <c:numCache>
                <c:formatCode>General</c:formatCode>
                <c:ptCount val="1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3</c:v>
                </c:pt>
                <c:pt idx="4">
                  <c:v>10</c:v>
                </c:pt>
                <c:pt idx="5">
                  <c:v>17</c:v>
                </c:pt>
                <c:pt idx="6">
                  <c:v>4</c:v>
                </c:pt>
                <c:pt idx="7">
                  <c:v>3</c:v>
                </c:pt>
                <c:pt idx="8">
                  <c:v>11</c:v>
                </c:pt>
                <c:pt idx="9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781984432"/>
        <c:axId val="388744917"/>
      </c:lineChart>
      <c:catAx>
        <c:axId val="78198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cap="none" spc="0" normalizeH="0" baseline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pPr>
          </a:p>
        </c:txPr>
        <c:crossAx val="388744917"/>
        <c:crosses val="autoZero"/>
        <c:auto val="1"/>
        <c:lblAlgn val="ctr"/>
        <c:lblOffset val="100"/>
        <c:noMultiLvlLbl val="0"/>
      </c:catAx>
      <c:valAx>
        <c:axId val="38874491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pPr>
          </a:p>
        </c:txPr>
        <c:crossAx val="7819844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800" b="0" i="0" u="none" strike="noStrike" kern="1200" baseline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0" i="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pPr>
            <a:r>
              <a:t>第二次迭代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[工作簿2]Sheet1!$B$16</c:f>
              <c:strCache>
                <c:ptCount val="1"/>
                <c:pt idx="0">
                  <c:v>故事点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[工作簿2]Sheet1!$B$17:$B$26</c:f>
              <c:numCache>
                <c:formatCode>General</c:formatCode>
                <c:ptCount val="10"/>
                <c:pt idx="0">
                  <c:v>13</c:v>
                </c:pt>
                <c:pt idx="1">
                  <c:v>3</c:v>
                </c:pt>
                <c:pt idx="2">
                  <c:v>13</c:v>
                </c:pt>
                <c:pt idx="3">
                  <c:v>8</c:v>
                </c:pt>
                <c:pt idx="4">
                  <c:v>5</c:v>
                </c:pt>
                <c:pt idx="5">
                  <c:v>13</c:v>
                </c:pt>
                <c:pt idx="6">
                  <c:v>20</c:v>
                </c:pt>
                <c:pt idx="7">
                  <c:v>14</c:v>
                </c:pt>
                <c:pt idx="8">
                  <c:v>13</c:v>
                </c:pt>
                <c:pt idx="9">
                  <c:v>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[工作簿2]Sheet1!$C$16</c:f>
              <c:strCache>
                <c:ptCount val="1"/>
                <c:pt idx="0">
                  <c:v>预计工时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[工作簿2]Sheet1!$C$17:$C$26</c:f>
              <c:numCache>
                <c:formatCode>General</c:formatCode>
                <c:ptCount val="10"/>
                <c:pt idx="0">
                  <c:v>18</c:v>
                </c:pt>
                <c:pt idx="1">
                  <c:v>3</c:v>
                </c:pt>
                <c:pt idx="2">
                  <c:v>5</c:v>
                </c:pt>
                <c:pt idx="3">
                  <c:v>20</c:v>
                </c:pt>
                <c:pt idx="4">
                  <c:v>2</c:v>
                </c:pt>
                <c:pt idx="5">
                  <c:v>7</c:v>
                </c:pt>
                <c:pt idx="6">
                  <c:v>10</c:v>
                </c:pt>
                <c:pt idx="7">
                  <c:v>8</c:v>
                </c:pt>
                <c:pt idx="8">
                  <c:v>20</c:v>
                </c:pt>
                <c:pt idx="9">
                  <c:v>3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[工作簿2]Sheet1!$D$16</c:f>
              <c:strCache>
                <c:ptCount val="1"/>
                <c:pt idx="0">
                  <c:v>实际工时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[工作簿2]Sheet1!$D$17:$D$26</c:f>
              <c:numCache>
                <c:formatCode>General</c:formatCode>
                <c:ptCount val="10"/>
                <c:pt idx="0">
                  <c:v>11</c:v>
                </c:pt>
                <c:pt idx="1">
                  <c:v>18</c:v>
                </c:pt>
                <c:pt idx="2">
                  <c:v>9</c:v>
                </c:pt>
                <c:pt idx="3">
                  <c:v>52</c:v>
                </c:pt>
                <c:pt idx="4">
                  <c:v>3</c:v>
                </c:pt>
                <c:pt idx="5">
                  <c:v>5</c:v>
                </c:pt>
                <c:pt idx="6">
                  <c:v>12</c:v>
                </c:pt>
                <c:pt idx="7">
                  <c:v>4</c:v>
                </c:pt>
                <c:pt idx="8">
                  <c:v>16</c:v>
                </c:pt>
                <c:pt idx="9">
                  <c:v>4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943604322"/>
        <c:axId val="131653594"/>
      </c:lineChart>
      <c:catAx>
        <c:axId val="94360432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cap="none" spc="0" normalizeH="0" baseline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pPr>
          </a:p>
        </c:txPr>
        <c:crossAx val="131653594"/>
        <c:crosses val="autoZero"/>
        <c:auto val="1"/>
        <c:lblAlgn val="ctr"/>
        <c:lblOffset val="100"/>
        <c:noMultiLvlLbl val="0"/>
      </c:catAx>
      <c:valAx>
        <c:axId val="13165359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pPr>
          </a:p>
        </c:txPr>
        <c:crossAx val="94360432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800" b="0" i="0" u="none" strike="noStrike" kern="1200" baseline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90CEFE-1049-468A-8B7E-52A40726F3FB}" type="doc">
      <dgm:prSet loTypeId="urn:microsoft.com/office/officeart/2005/8/layout/radial6#1" loCatId="cycl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313DAC7A-9C4C-4175-8507-C8A122B103CD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C11C1B83-42D3-4D94-B7C4-11837211BCF7}" cxnId="{FBD53BC6-5599-4963-81CD-3E0098545683}" type="parTrans">
      <dgm:prSet/>
      <dgm:spPr/>
      <dgm:t>
        <a:bodyPr/>
        <a:lstStyle/>
        <a:p>
          <a:endParaRPr lang="en-US"/>
        </a:p>
      </dgm:t>
    </dgm:pt>
    <dgm:pt modelId="{2D1D6257-9F2D-409E-8E9D-DD54678420B4}" cxnId="{FBD53BC6-5599-4963-81CD-3E0098545683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CC07C118-CA6C-47AA-B4FF-676C64E40DCD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0781FB2D-D435-4A35-BC1C-3EFC56F37DEF}" cxnId="{8FA411C6-2424-406B-BA2E-03DFA7A96F7F}" type="parTrans">
      <dgm:prSet/>
      <dgm:spPr/>
      <dgm:t>
        <a:bodyPr/>
        <a:lstStyle/>
        <a:p>
          <a:endParaRPr lang="en-US"/>
        </a:p>
      </dgm:t>
    </dgm:pt>
    <dgm:pt modelId="{911EC919-72A6-44B7-A519-CCD75E93B81D}" cxnId="{8FA411C6-2424-406B-BA2E-03DFA7A96F7F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13E80879-3198-4855-A233-7CD5710BC5E9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41902652-DC49-4BB2-BA9A-4F847F65CCFD}" cxnId="{27E35005-7922-46F3-B951-FA5D3D50BDEC}" type="parTrans">
      <dgm:prSet/>
      <dgm:spPr/>
      <dgm:t>
        <a:bodyPr/>
        <a:lstStyle/>
        <a:p>
          <a:endParaRPr lang="en-US"/>
        </a:p>
      </dgm:t>
    </dgm:pt>
    <dgm:pt modelId="{6C848D6C-6760-4946-BE10-3EE7C3FD393B}" cxnId="{27E35005-7922-46F3-B951-FA5D3D50BDEC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BB814B31-CB4B-441C-BBFE-5F45C03E600C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18501222-6AA8-414D-9F4E-D82FFF05FA5D}" cxnId="{F0E0E9C8-27DD-4349-8713-45AADC6033C7}" type="parTrans">
      <dgm:prSet/>
      <dgm:spPr/>
      <dgm:t>
        <a:bodyPr/>
        <a:lstStyle/>
        <a:p>
          <a:endParaRPr lang="en-US"/>
        </a:p>
      </dgm:t>
    </dgm:pt>
    <dgm:pt modelId="{D4D09129-CC6D-4D4C-A4C5-AC054AD3A282}" cxnId="{F0E0E9C8-27DD-4349-8713-45AADC6033C7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81E7280F-D109-485B-854B-EABD84BF9D11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5CBC069C-9452-4062-84B6-67261FF9332B}" cxnId="{2E05B0C0-089F-477F-9D34-4B118D8AE7EB}" type="parTrans">
      <dgm:prSet/>
      <dgm:spPr/>
      <dgm:t>
        <a:bodyPr/>
        <a:lstStyle/>
        <a:p>
          <a:endParaRPr lang="en-US"/>
        </a:p>
      </dgm:t>
    </dgm:pt>
    <dgm:pt modelId="{1DDE69D1-1908-42E4-A5B5-57B335770D9A}" cxnId="{2E05B0C0-089F-477F-9D34-4B118D8AE7EB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A98567BC-7C93-4A1E-ADCB-496298EDC8CD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CAFCC954-95C7-489B-8F34-A7F9C8AAE874}" cxnId="{477F3CE6-F200-4FF2-A8D9-A2AEEDD32A34}" type="parTrans">
      <dgm:prSet/>
      <dgm:spPr/>
      <dgm:t>
        <a:bodyPr/>
        <a:lstStyle/>
        <a:p>
          <a:endParaRPr lang="en-US"/>
        </a:p>
      </dgm:t>
    </dgm:pt>
    <dgm:pt modelId="{A1C44CAE-7434-428B-BA92-F14EFC3B14BB}" cxnId="{477F3CE6-F200-4FF2-A8D9-A2AEEDD32A34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A2CA1FD-BEA5-47DF-98DC-DCE9A9D8A442}">
      <dgm:prSet phldrT="[Text]" custT="1"/>
      <dgm:spPr>
        <a:solidFill>
          <a:schemeClr val="accent5"/>
        </a:solidFill>
        <a:ln>
          <a:noFill/>
        </a:ln>
      </dgm:spPr>
      <dgm:t>
        <a:bodyPr lIns="0" tIns="0" rIns="0" bIns="0"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dirty="0"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rPr>
            <a:t>项目</a:t>
          </a:r>
          <a:endParaRPr lang="en-US" sz="11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D1AEC986-CC5C-45AD-ACEF-3E5EA3F98860}" cxnId="{568476D0-9CE5-4137-B909-CB0B2A7429C6}" type="sibTrans">
      <dgm:prSet/>
      <dgm:spPr/>
      <dgm:t>
        <a:bodyPr/>
        <a:lstStyle/>
        <a:p>
          <a:endParaRPr lang="en-US"/>
        </a:p>
      </dgm:t>
    </dgm:pt>
    <dgm:pt modelId="{C6892605-0C78-4C80-9479-CBC4C87A50E1}" cxnId="{568476D0-9CE5-4137-B909-CB0B2A7429C6}" type="parTrans">
      <dgm:prSet/>
      <dgm:spPr/>
      <dgm:t>
        <a:bodyPr/>
        <a:lstStyle/>
        <a:p>
          <a:endParaRPr lang="en-US"/>
        </a:p>
      </dgm:t>
    </dgm:pt>
    <dgm:pt modelId="{91D8497D-7FAC-4E45-9364-5F03CFBB06A5}" type="pres">
      <dgm:prSet presAssocID="{8B90CEFE-1049-468A-8B7E-52A40726F3F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2116C0C-9BB5-4604-BC23-3303925C0915}" type="pres">
      <dgm:prSet presAssocID="{4A2CA1FD-BEA5-47DF-98DC-DCE9A9D8A442}" presName="centerShape" presStyleLbl="node0" presStyleIdx="0" presStyleCnt="1"/>
      <dgm:spPr/>
    </dgm:pt>
    <dgm:pt modelId="{0DA470C1-A907-4B1E-A76A-4A64EA03D49D}" type="pres">
      <dgm:prSet presAssocID="{313DAC7A-9C4C-4175-8507-C8A122B103CD}" presName="node" presStyleLbl="node1" presStyleIdx="0" presStyleCnt="6">
        <dgm:presLayoutVars>
          <dgm:bulletEnabled val="1"/>
        </dgm:presLayoutVars>
      </dgm:prSet>
      <dgm:spPr/>
    </dgm:pt>
    <dgm:pt modelId="{DB85573C-EE1E-4BAB-977F-34661580C9DB}" type="pres">
      <dgm:prSet presAssocID="{313DAC7A-9C4C-4175-8507-C8A122B103CD}" presName="dummy" presStyleCnt="0"/>
      <dgm:spPr/>
    </dgm:pt>
    <dgm:pt modelId="{A46F0FFF-EEB1-481C-8D6A-97EF297BC896}" type="pres">
      <dgm:prSet presAssocID="{2D1D6257-9F2D-409E-8E9D-DD54678420B4}" presName="sibTrans" presStyleLbl="sibTrans2D1" presStyleIdx="0" presStyleCnt="6"/>
      <dgm:spPr/>
    </dgm:pt>
    <dgm:pt modelId="{693D1DC5-CDC3-4868-AA95-FC3220B2C05D}" type="pres">
      <dgm:prSet presAssocID="{CC07C118-CA6C-47AA-B4FF-676C64E40DCD}" presName="node" presStyleLbl="node1" presStyleIdx="1" presStyleCnt="6">
        <dgm:presLayoutVars>
          <dgm:bulletEnabled val="1"/>
        </dgm:presLayoutVars>
      </dgm:prSet>
      <dgm:spPr/>
    </dgm:pt>
    <dgm:pt modelId="{359A4129-A562-454F-9ED9-8DEFAED80B04}" type="pres">
      <dgm:prSet presAssocID="{CC07C118-CA6C-47AA-B4FF-676C64E40DCD}" presName="dummy" presStyleCnt="0"/>
      <dgm:spPr/>
    </dgm:pt>
    <dgm:pt modelId="{0D120F43-8064-4759-8F9D-34B0E84B77A3}" type="pres">
      <dgm:prSet presAssocID="{911EC919-72A6-44B7-A519-CCD75E93B81D}" presName="sibTrans" presStyleLbl="sibTrans2D1" presStyleIdx="1" presStyleCnt="6"/>
      <dgm:spPr/>
    </dgm:pt>
    <dgm:pt modelId="{BC6F8883-F490-4DCA-A608-66923D44197A}" type="pres">
      <dgm:prSet presAssocID="{13E80879-3198-4855-A233-7CD5710BC5E9}" presName="node" presStyleLbl="node1" presStyleIdx="2" presStyleCnt="6">
        <dgm:presLayoutVars>
          <dgm:bulletEnabled val="1"/>
        </dgm:presLayoutVars>
      </dgm:prSet>
      <dgm:spPr/>
    </dgm:pt>
    <dgm:pt modelId="{AB2879F5-9A7B-423C-9D77-A44EF0180466}" type="pres">
      <dgm:prSet presAssocID="{13E80879-3198-4855-A233-7CD5710BC5E9}" presName="dummy" presStyleCnt="0"/>
      <dgm:spPr/>
    </dgm:pt>
    <dgm:pt modelId="{56EA46EA-07F7-428A-86A2-D6DBBAC2FCF2}" type="pres">
      <dgm:prSet presAssocID="{6C848D6C-6760-4946-BE10-3EE7C3FD393B}" presName="sibTrans" presStyleLbl="sibTrans2D1" presStyleIdx="2" presStyleCnt="6"/>
      <dgm:spPr/>
    </dgm:pt>
    <dgm:pt modelId="{770F8A1C-6D04-43F9-96F0-C9FEF978C28F}" type="pres">
      <dgm:prSet presAssocID="{BB814B31-CB4B-441C-BBFE-5F45C03E600C}" presName="node" presStyleLbl="node1" presStyleIdx="3" presStyleCnt="6">
        <dgm:presLayoutVars>
          <dgm:bulletEnabled val="1"/>
        </dgm:presLayoutVars>
      </dgm:prSet>
      <dgm:spPr/>
    </dgm:pt>
    <dgm:pt modelId="{ED39F03E-8A94-4262-AF01-B44F93C10E07}" type="pres">
      <dgm:prSet presAssocID="{BB814B31-CB4B-441C-BBFE-5F45C03E600C}" presName="dummy" presStyleCnt="0"/>
      <dgm:spPr/>
    </dgm:pt>
    <dgm:pt modelId="{7B65410F-1A4E-49EA-8A4A-89536D9434D5}" type="pres">
      <dgm:prSet presAssocID="{D4D09129-CC6D-4D4C-A4C5-AC054AD3A282}" presName="sibTrans" presStyleLbl="sibTrans2D1" presStyleIdx="3" presStyleCnt="6"/>
      <dgm:spPr/>
    </dgm:pt>
    <dgm:pt modelId="{A6A92CA5-7380-4A4B-BE90-6CF37FE68006}" type="pres">
      <dgm:prSet presAssocID="{81E7280F-D109-485B-854B-EABD84BF9D11}" presName="node" presStyleLbl="node1" presStyleIdx="4" presStyleCnt="6">
        <dgm:presLayoutVars>
          <dgm:bulletEnabled val="1"/>
        </dgm:presLayoutVars>
      </dgm:prSet>
      <dgm:spPr/>
    </dgm:pt>
    <dgm:pt modelId="{4A0969AE-3530-47F5-8486-BCC5E219A39D}" type="pres">
      <dgm:prSet presAssocID="{81E7280F-D109-485B-854B-EABD84BF9D11}" presName="dummy" presStyleCnt="0"/>
      <dgm:spPr/>
    </dgm:pt>
    <dgm:pt modelId="{01605183-EBF1-447D-8201-B96E0BF8F69D}" type="pres">
      <dgm:prSet presAssocID="{1DDE69D1-1908-42E4-A5B5-57B335770D9A}" presName="sibTrans" presStyleLbl="sibTrans2D1" presStyleIdx="4" presStyleCnt="6"/>
      <dgm:spPr/>
    </dgm:pt>
    <dgm:pt modelId="{AC7D93CA-C655-4F9C-80BC-5D5E7985D828}" type="pres">
      <dgm:prSet presAssocID="{A98567BC-7C93-4A1E-ADCB-496298EDC8CD}" presName="node" presStyleLbl="node1" presStyleIdx="5" presStyleCnt="6">
        <dgm:presLayoutVars>
          <dgm:bulletEnabled val="1"/>
        </dgm:presLayoutVars>
      </dgm:prSet>
      <dgm:spPr/>
    </dgm:pt>
    <dgm:pt modelId="{19FC5984-60E5-4ABF-B35C-967DBAB74049}" type="pres">
      <dgm:prSet presAssocID="{A98567BC-7C93-4A1E-ADCB-496298EDC8CD}" presName="dummy" presStyleCnt="0"/>
      <dgm:spPr/>
    </dgm:pt>
    <dgm:pt modelId="{C4DC4F3B-6186-46EF-944B-F857D5223850}" type="pres">
      <dgm:prSet presAssocID="{A1C44CAE-7434-428B-BA92-F14EFC3B14BB}" presName="sibTrans" presStyleLbl="sibTrans2D1" presStyleIdx="5" presStyleCnt="6"/>
      <dgm:spPr/>
    </dgm:pt>
  </dgm:ptLst>
  <dgm:cxnLst>
    <dgm:cxn modelId="{27E35005-7922-46F3-B951-FA5D3D50BDEC}" srcId="{4A2CA1FD-BEA5-47DF-98DC-DCE9A9D8A442}" destId="{13E80879-3198-4855-A233-7CD5710BC5E9}" srcOrd="2" destOrd="0" parTransId="{41902652-DC49-4BB2-BA9A-4F847F65CCFD}" sibTransId="{6C848D6C-6760-4946-BE10-3EE7C3FD393B}"/>
    <dgm:cxn modelId="{0C799117-07D4-461A-BD1B-C779D2698F93}" type="presOf" srcId="{A1C44CAE-7434-428B-BA92-F14EFC3B14BB}" destId="{C4DC4F3B-6186-46EF-944B-F857D5223850}" srcOrd="0" destOrd="0" presId="urn:microsoft.com/office/officeart/2005/8/layout/radial6#1"/>
    <dgm:cxn modelId="{AAD31E1B-F97F-4126-9232-492EA987E00D}" type="presOf" srcId="{313DAC7A-9C4C-4175-8507-C8A122B103CD}" destId="{0DA470C1-A907-4B1E-A76A-4A64EA03D49D}" srcOrd="0" destOrd="0" presId="urn:microsoft.com/office/officeart/2005/8/layout/radial6#1"/>
    <dgm:cxn modelId="{9570A529-2B7F-4F1B-87AC-899840AB8C08}" type="presOf" srcId="{911EC919-72A6-44B7-A519-CCD75E93B81D}" destId="{0D120F43-8064-4759-8F9D-34B0E84B77A3}" srcOrd="0" destOrd="0" presId="urn:microsoft.com/office/officeart/2005/8/layout/radial6#1"/>
    <dgm:cxn modelId="{CC4D3B2B-3F61-4C05-B8F2-3011B3ECA030}" type="presOf" srcId="{2D1D6257-9F2D-409E-8E9D-DD54678420B4}" destId="{A46F0FFF-EEB1-481C-8D6A-97EF297BC896}" srcOrd="0" destOrd="0" presId="urn:microsoft.com/office/officeart/2005/8/layout/radial6#1"/>
    <dgm:cxn modelId="{DF5AE032-C974-441A-BD8D-B71F16FAB34D}" type="presOf" srcId="{6C848D6C-6760-4946-BE10-3EE7C3FD393B}" destId="{56EA46EA-07F7-428A-86A2-D6DBBAC2FCF2}" srcOrd="0" destOrd="0" presId="urn:microsoft.com/office/officeart/2005/8/layout/radial6#1"/>
    <dgm:cxn modelId="{3FF82B5D-396F-4D0F-9077-244316ECA017}" type="presOf" srcId="{A98567BC-7C93-4A1E-ADCB-496298EDC8CD}" destId="{AC7D93CA-C655-4F9C-80BC-5D5E7985D828}" srcOrd="0" destOrd="0" presId="urn:microsoft.com/office/officeart/2005/8/layout/radial6#1"/>
    <dgm:cxn modelId="{7476B660-C2D8-44F8-92DC-AB6D06DA9357}" type="presOf" srcId="{D4D09129-CC6D-4D4C-A4C5-AC054AD3A282}" destId="{7B65410F-1A4E-49EA-8A4A-89536D9434D5}" srcOrd="0" destOrd="0" presId="urn:microsoft.com/office/officeart/2005/8/layout/radial6#1"/>
    <dgm:cxn modelId="{B1723545-A85C-4A7F-929B-35C72B49991F}" type="presOf" srcId="{BB814B31-CB4B-441C-BBFE-5F45C03E600C}" destId="{770F8A1C-6D04-43F9-96F0-C9FEF978C28F}" srcOrd="0" destOrd="0" presId="urn:microsoft.com/office/officeart/2005/8/layout/radial6#1"/>
    <dgm:cxn modelId="{F9226950-FEF6-4846-ABD9-8255EE6E6E98}" type="presOf" srcId="{13E80879-3198-4855-A233-7CD5710BC5E9}" destId="{BC6F8883-F490-4DCA-A608-66923D44197A}" srcOrd="0" destOrd="0" presId="urn:microsoft.com/office/officeart/2005/8/layout/radial6#1"/>
    <dgm:cxn modelId="{3B14CC8F-E399-4076-A8B5-D4B053485DC7}" type="presOf" srcId="{81E7280F-D109-485B-854B-EABD84BF9D11}" destId="{A6A92CA5-7380-4A4B-BE90-6CF37FE68006}" srcOrd="0" destOrd="0" presId="urn:microsoft.com/office/officeart/2005/8/layout/radial6#1"/>
    <dgm:cxn modelId="{2E05B0C0-089F-477F-9D34-4B118D8AE7EB}" srcId="{4A2CA1FD-BEA5-47DF-98DC-DCE9A9D8A442}" destId="{81E7280F-D109-485B-854B-EABD84BF9D11}" srcOrd="4" destOrd="0" parTransId="{5CBC069C-9452-4062-84B6-67261FF9332B}" sibTransId="{1DDE69D1-1908-42E4-A5B5-57B335770D9A}"/>
    <dgm:cxn modelId="{8FA411C6-2424-406B-BA2E-03DFA7A96F7F}" srcId="{4A2CA1FD-BEA5-47DF-98DC-DCE9A9D8A442}" destId="{CC07C118-CA6C-47AA-B4FF-676C64E40DCD}" srcOrd="1" destOrd="0" parTransId="{0781FB2D-D435-4A35-BC1C-3EFC56F37DEF}" sibTransId="{911EC919-72A6-44B7-A519-CCD75E93B81D}"/>
    <dgm:cxn modelId="{FBD53BC6-5599-4963-81CD-3E0098545683}" srcId="{4A2CA1FD-BEA5-47DF-98DC-DCE9A9D8A442}" destId="{313DAC7A-9C4C-4175-8507-C8A122B103CD}" srcOrd="0" destOrd="0" parTransId="{C11C1B83-42D3-4D94-B7C4-11837211BCF7}" sibTransId="{2D1D6257-9F2D-409E-8E9D-DD54678420B4}"/>
    <dgm:cxn modelId="{1D1069C8-3717-4559-A3E4-961EB0CFDAF1}" type="presOf" srcId="{4A2CA1FD-BEA5-47DF-98DC-DCE9A9D8A442}" destId="{C2116C0C-9BB5-4604-BC23-3303925C0915}" srcOrd="0" destOrd="0" presId="urn:microsoft.com/office/officeart/2005/8/layout/radial6#1"/>
    <dgm:cxn modelId="{F0E0E9C8-27DD-4349-8713-45AADC6033C7}" srcId="{4A2CA1FD-BEA5-47DF-98DC-DCE9A9D8A442}" destId="{BB814B31-CB4B-441C-BBFE-5F45C03E600C}" srcOrd="3" destOrd="0" parTransId="{18501222-6AA8-414D-9F4E-D82FFF05FA5D}" sibTransId="{D4D09129-CC6D-4D4C-A4C5-AC054AD3A282}"/>
    <dgm:cxn modelId="{568476D0-9CE5-4137-B909-CB0B2A7429C6}" srcId="{8B90CEFE-1049-468A-8B7E-52A40726F3FB}" destId="{4A2CA1FD-BEA5-47DF-98DC-DCE9A9D8A442}" srcOrd="0" destOrd="0" parTransId="{C6892605-0C78-4C80-9479-CBC4C87A50E1}" sibTransId="{D1AEC986-CC5C-45AD-ACEF-3E5EA3F98860}"/>
    <dgm:cxn modelId="{EAB1A2D9-CEAF-4F08-AD11-C3F06C5A8200}" type="presOf" srcId="{CC07C118-CA6C-47AA-B4FF-676C64E40DCD}" destId="{693D1DC5-CDC3-4868-AA95-FC3220B2C05D}" srcOrd="0" destOrd="0" presId="urn:microsoft.com/office/officeart/2005/8/layout/radial6#1"/>
    <dgm:cxn modelId="{477F3CE6-F200-4FF2-A8D9-A2AEEDD32A34}" srcId="{4A2CA1FD-BEA5-47DF-98DC-DCE9A9D8A442}" destId="{A98567BC-7C93-4A1E-ADCB-496298EDC8CD}" srcOrd="5" destOrd="0" parTransId="{CAFCC954-95C7-489B-8F34-A7F9C8AAE874}" sibTransId="{A1C44CAE-7434-428B-BA92-F14EFC3B14BB}"/>
    <dgm:cxn modelId="{4E5A31E8-0566-47B1-8F60-E8C775FD033C}" type="presOf" srcId="{8B90CEFE-1049-468A-8B7E-52A40726F3FB}" destId="{91D8497D-7FAC-4E45-9364-5F03CFBB06A5}" srcOrd="0" destOrd="0" presId="urn:microsoft.com/office/officeart/2005/8/layout/radial6#1"/>
    <dgm:cxn modelId="{1498FBF0-019B-43C3-A0DF-0F80B8F4A6AA}" type="presOf" srcId="{1DDE69D1-1908-42E4-A5B5-57B335770D9A}" destId="{01605183-EBF1-447D-8201-B96E0BF8F69D}" srcOrd="0" destOrd="0" presId="urn:microsoft.com/office/officeart/2005/8/layout/radial6#1"/>
    <dgm:cxn modelId="{FCF571E2-9A4D-4274-AE81-3756BE2307B1}" type="presParOf" srcId="{91D8497D-7FAC-4E45-9364-5F03CFBB06A5}" destId="{C2116C0C-9BB5-4604-BC23-3303925C0915}" srcOrd="0" destOrd="0" presId="urn:microsoft.com/office/officeart/2005/8/layout/radial6#1"/>
    <dgm:cxn modelId="{6C3B99F3-C825-484C-94A3-BBD19CDC4ACA}" type="presParOf" srcId="{91D8497D-7FAC-4E45-9364-5F03CFBB06A5}" destId="{0DA470C1-A907-4B1E-A76A-4A64EA03D49D}" srcOrd="1" destOrd="0" presId="urn:microsoft.com/office/officeart/2005/8/layout/radial6#1"/>
    <dgm:cxn modelId="{5B356A20-C265-489C-B3BC-DC9F9A788B9D}" type="presParOf" srcId="{91D8497D-7FAC-4E45-9364-5F03CFBB06A5}" destId="{DB85573C-EE1E-4BAB-977F-34661580C9DB}" srcOrd="2" destOrd="0" presId="urn:microsoft.com/office/officeart/2005/8/layout/radial6#1"/>
    <dgm:cxn modelId="{68C3E23E-1835-4636-BAC9-A134871D92C7}" type="presParOf" srcId="{91D8497D-7FAC-4E45-9364-5F03CFBB06A5}" destId="{A46F0FFF-EEB1-481C-8D6A-97EF297BC896}" srcOrd="3" destOrd="0" presId="urn:microsoft.com/office/officeart/2005/8/layout/radial6#1"/>
    <dgm:cxn modelId="{CB3A100E-32E1-4A7E-A8E5-836582043A12}" type="presParOf" srcId="{91D8497D-7FAC-4E45-9364-5F03CFBB06A5}" destId="{693D1DC5-CDC3-4868-AA95-FC3220B2C05D}" srcOrd="4" destOrd="0" presId="urn:microsoft.com/office/officeart/2005/8/layout/radial6#1"/>
    <dgm:cxn modelId="{A1188AF3-8816-4FEC-9A2C-F2814B47B2FE}" type="presParOf" srcId="{91D8497D-7FAC-4E45-9364-5F03CFBB06A5}" destId="{359A4129-A562-454F-9ED9-8DEFAED80B04}" srcOrd="5" destOrd="0" presId="urn:microsoft.com/office/officeart/2005/8/layout/radial6#1"/>
    <dgm:cxn modelId="{B7AEFEF1-1DDD-427A-A607-357DF60B08CE}" type="presParOf" srcId="{91D8497D-7FAC-4E45-9364-5F03CFBB06A5}" destId="{0D120F43-8064-4759-8F9D-34B0E84B77A3}" srcOrd="6" destOrd="0" presId="urn:microsoft.com/office/officeart/2005/8/layout/radial6#1"/>
    <dgm:cxn modelId="{07BD708B-3A6E-4501-85C7-E8B577035237}" type="presParOf" srcId="{91D8497D-7FAC-4E45-9364-5F03CFBB06A5}" destId="{BC6F8883-F490-4DCA-A608-66923D44197A}" srcOrd="7" destOrd="0" presId="urn:microsoft.com/office/officeart/2005/8/layout/radial6#1"/>
    <dgm:cxn modelId="{D7CB6CAF-B5F3-4760-9149-94534BDB0A4B}" type="presParOf" srcId="{91D8497D-7FAC-4E45-9364-5F03CFBB06A5}" destId="{AB2879F5-9A7B-423C-9D77-A44EF0180466}" srcOrd="8" destOrd="0" presId="urn:microsoft.com/office/officeart/2005/8/layout/radial6#1"/>
    <dgm:cxn modelId="{899EE9F8-5425-48A5-9BCB-2462B3C95B78}" type="presParOf" srcId="{91D8497D-7FAC-4E45-9364-5F03CFBB06A5}" destId="{56EA46EA-07F7-428A-86A2-D6DBBAC2FCF2}" srcOrd="9" destOrd="0" presId="urn:microsoft.com/office/officeart/2005/8/layout/radial6#1"/>
    <dgm:cxn modelId="{724F38EA-F3AE-4935-9076-45A02D46D74F}" type="presParOf" srcId="{91D8497D-7FAC-4E45-9364-5F03CFBB06A5}" destId="{770F8A1C-6D04-43F9-96F0-C9FEF978C28F}" srcOrd="10" destOrd="0" presId="urn:microsoft.com/office/officeart/2005/8/layout/radial6#1"/>
    <dgm:cxn modelId="{3B29D238-9B80-497F-B96C-35FD2B9BFA6A}" type="presParOf" srcId="{91D8497D-7FAC-4E45-9364-5F03CFBB06A5}" destId="{ED39F03E-8A94-4262-AF01-B44F93C10E07}" srcOrd="11" destOrd="0" presId="urn:microsoft.com/office/officeart/2005/8/layout/radial6#1"/>
    <dgm:cxn modelId="{F456524A-A6FE-4E48-BA2A-71DBCC9D4C19}" type="presParOf" srcId="{91D8497D-7FAC-4E45-9364-5F03CFBB06A5}" destId="{7B65410F-1A4E-49EA-8A4A-89536D9434D5}" srcOrd="12" destOrd="0" presId="urn:microsoft.com/office/officeart/2005/8/layout/radial6#1"/>
    <dgm:cxn modelId="{85811160-47B1-4138-8D28-AE5356CEDE26}" type="presParOf" srcId="{91D8497D-7FAC-4E45-9364-5F03CFBB06A5}" destId="{A6A92CA5-7380-4A4B-BE90-6CF37FE68006}" srcOrd="13" destOrd="0" presId="urn:microsoft.com/office/officeart/2005/8/layout/radial6#1"/>
    <dgm:cxn modelId="{A8C9B56B-C845-4002-830F-AB670041091D}" type="presParOf" srcId="{91D8497D-7FAC-4E45-9364-5F03CFBB06A5}" destId="{4A0969AE-3530-47F5-8486-BCC5E219A39D}" srcOrd="14" destOrd="0" presId="urn:microsoft.com/office/officeart/2005/8/layout/radial6#1"/>
    <dgm:cxn modelId="{DB2D6BC5-95D9-4215-AFE0-315D1D9E59E9}" type="presParOf" srcId="{91D8497D-7FAC-4E45-9364-5F03CFBB06A5}" destId="{01605183-EBF1-447D-8201-B96E0BF8F69D}" srcOrd="15" destOrd="0" presId="urn:microsoft.com/office/officeart/2005/8/layout/radial6#1"/>
    <dgm:cxn modelId="{E5CA70EB-A735-405F-BBC9-B34A86721C72}" type="presParOf" srcId="{91D8497D-7FAC-4E45-9364-5F03CFBB06A5}" destId="{AC7D93CA-C655-4F9C-80BC-5D5E7985D828}" srcOrd="16" destOrd="0" presId="urn:microsoft.com/office/officeart/2005/8/layout/radial6#1"/>
    <dgm:cxn modelId="{89E7301C-F262-45B7-B429-9A8DD7083AF1}" type="presParOf" srcId="{91D8497D-7FAC-4E45-9364-5F03CFBB06A5}" destId="{19FC5984-60E5-4ABF-B35C-967DBAB74049}" srcOrd="17" destOrd="0" presId="urn:microsoft.com/office/officeart/2005/8/layout/radial6#1"/>
    <dgm:cxn modelId="{55FB19F9-51A0-4762-9169-7CE1ADBA0001}" type="presParOf" srcId="{91D8497D-7FAC-4E45-9364-5F03CFBB06A5}" destId="{C4DC4F3B-6186-46EF-944B-F857D5223850}" srcOrd="18" destOrd="0" presId="urn:microsoft.com/office/officeart/2005/8/layout/radial6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90CEFE-1049-468A-8B7E-52A40726F3FB}" type="doc">
      <dgm:prSet loTypeId="urn:microsoft.com/office/officeart/2005/8/layout/radial6#2" loCatId="cycle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4A2CA1FD-BEA5-47DF-98DC-DCE9A9D8A442}">
      <dgm:prSet phldrT="[Text]" phldr="0" custT="1"/>
      <dgm:spPr>
        <a:solidFill>
          <a:schemeClr val="accent5"/>
        </a:solidFill>
        <a:ln>
          <a:noFill/>
        </a:ln>
      </dgm:spPr>
      <dgm:t>
        <a:bodyPr vert="horz" wrap="square" lIns="0" tIns="0" rIns="0" bIns="0"/>
        <a:lstStyle/>
        <a:p>
          <a:pPr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dirty="0"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rPr>
            <a:t>比较</a:t>
          </a:r>
        </a:p>
      </dgm:t>
    </dgm:pt>
    <dgm:pt modelId="{C6892605-0C78-4C80-9479-CBC4C87A50E1}" cxnId="{CF6D8977-CE8E-44BC-ADFD-806C94DABFA5}" type="parTrans">
      <dgm:prSet/>
      <dgm:spPr/>
      <dgm:t>
        <a:bodyPr/>
        <a:lstStyle/>
        <a:p>
          <a:endParaRPr lang="en-US"/>
        </a:p>
      </dgm:t>
    </dgm:pt>
    <dgm:pt modelId="{D1AEC986-CC5C-45AD-ACEF-3E5EA3F98860}" cxnId="{CF6D8977-CE8E-44BC-ADFD-806C94DABFA5}" type="sibTrans">
      <dgm:prSet/>
      <dgm:spPr/>
      <dgm:t>
        <a:bodyPr/>
        <a:lstStyle/>
        <a:p>
          <a:endParaRPr lang="en-US"/>
        </a:p>
      </dgm:t>
    </dgm:pt>
    <dgm:pt modelId="{313DAC7A-9C4C-4175-8507-C8A122B103CD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C11C1B83-42D3-4D94-B7C4-11837211BCF7}" cxnId="{C293D00A-1FB2-4951-B5E5-BD6D51037136}" type="parTrans">
      <dgm:prSet/>
      <dgm:spPr/>
      <dgm:t>
        <a:bodyPr/>
        <a:lstStyle/>
        <a:p>
          <a:endParaRPr lang="en-US"/>
        </a:p>
      </dgm:t>
    </dgm:pt>
    <dgm:pt modelId="{2D1D6257-9F2D-409E-8E9D-DD54678420B4}" cxnId="{C293D00A-1FB2-4951-B5E5-BD6D51037136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CC07C118-CA6C-47AA-B4FF-676C64E40DCD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0781FB2D-D435-4A35-BC1C-3EFC56F37DEF}" cxnId="{690B7F11-F6A7-4CDD-B76F-0DF75C310E98}" type="parTrans">
      <dgm:prSet/>
      <dgm:spPr/>
      <dgm:t>
        <a:bodyPr/>
        <a:lstStyle/>
        <a:p>
          <a:endParaRPr lang="en-US"/>
        </a:p>
      </dgm:t>
    </dgm:pt>
    <dgm:pt modelId="{911EC919-72A6-44B7-A519-CCD75E93B81D}" cxnId="{690B7F11-F6A7-4CDD-B76F-0DF75C310E98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13E80879-3198-4855-A233-7CD5710BC5E9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41902652-DC49-4BB2-BA9A-4F847F65CCFD}" cxnId="{73E5240D-B4CB-4F9D-B949-5D9A0F291D2C}" type="parTrans">
      <dgm:prSet/>
      <dgm:spPr/>
      <dgm:t>
        <a:bodyPr/>
        <a:lstStyle/>
        <a:p>
          <a:endParaRPr lang="en-US"/>
        </a:p>
      </dgm:t>
    </dgm:pt>
    <dgm:pt modelId="{6C848D6C-6760-4946-BE10-3EE7C3FD393B}" cxnId="{73E5240D-B4CB-4F9D-B949-5D9A0F291D2C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BB814B31-CB4B-441C-BBFE-5F45C03E600C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18501222-6AA8-414D-9F4E-D82FFF05FA5D}" cxnId="{0FDFA1C5-CE7C-4284-820E-FDC4379EAE2E}" type="parTrans">
      <dgm:prSet/>
      <dgm:spPr/>
      <dgm:t>
        <a:bodyPr/>
        <a:lstStyle/>
        <a:p>
          <a:endParaRPr lang="en-US"/>
        </a:p>
      </dgm:t>
    </dgm:pt>
    <dgm:pt modelId="{D4D09129-CC6D-4D4C-A4C5-AC054AD3A282}" cxnId="{0FDFA1C5-CE7C-4284-820E-FDC4379EAE2E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81E7280F-D109-485B-854B-EABD84BF9D11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5CBC069C-9452-4062-84B6-67261FF9332B}" cxnId="{FC08982B-581B-4B8F-98C5-CD0DA218763C}" type="parTrans">
      <dgm:prSet/>
      <dgm:spPr/>
      <dgm:t>
        <a:bodyPr/>
        <a:lstStyle/>
        <a:p>
          <a:endParaRPr lang="en-US"/>
        </a:p>
      </dgm:t>
    </dgm:pt>
    <dgm:pt modelId="{1DDE69D1-1908-42E4-A5B5-57B335770D9A}" cxnId="{FC08982B-581B-4B8F-98C5-CD0DA218763C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A98567BC-7C93-4A1E-ADCB-496298EDC8CD}">
      <dgm:prSet phldrT="[Text]" custT="1"/>
      <dgm:spPr>
        <a:solidFill>
          <a:schemeClr val="accent6"/>
        </a:solidFill>
      </dgm:spPr>
      <dgm:t>
        <a:bodyPr/>
        <a:lstStyle/>
        <a:p>
          <a:endParaRPr lang="en-US" sz="2400" dirty="0">
            <a:latin typeface="Arial" panose="020B0604020202090204"/>
            <a:ea typeface="微软雅黑" panose="020B0503020204020204" charset="-122"/>
            <a:cs typeface="+mn-ea"/>
            <a:sym typeface="Arial" panose="020B0604020202090204"/>
          </a:endParaRPr>
        </a:p>
      </dgm:t>
    </dgm:pt>
    <dgm:pt modelId="{CAFCC954-95C7-489B-8F34-A7F9C8AAE874}" cxnId="{465A3473-CF11-49C6-8D1B-E26CC70FEA8D}" type="parTrans">
      <dgm:prSet/>
      <dgm:spPr/>
      <dgm:t>
        <a:bodyPr/>
        <a:lstStyle/>
        <a:p>
          <a:endParaRPr lang="en-US"/>
        </a:p>
      </dgm:t>
    </dgm:pt>
    <dgm:pt modelId="{A1C44CAE-7434-428B-BA92-F14EFC3B14BB}" cxnId="{465A3473-CF11-49C6-8D1B-E26CC70FEA8D}" type="sibTrans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91D8497D-7FAC-4E45-9364-5F03CFBB06A5}" type="pres">
      <dgm:prSet presAssocID="{8B90CEFE-1049-468A-8B7E-52A40726F3F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2116C0C-9BB5-4604-BC23-3303925C0915}" type="pres">
      <dgm:prSet presAssocID="{4A2CA1FD-BEA5-47DF-98DC-DCE9A9D8A442}" presName="centerShape" presStyleLbl="node0" presStyleIdx="0" presStyleCnt="1"/>
      <dgm:spPr/>
    </dgm:pt>
    <dgm:pt modelId="{0DA470C1-A907-4B1E-A76A-4A64EA03D49D}" type="pres">
      <dgm:prSet presAssocID="{313DAC7A-9C4C-4175-8507-C8A122B103CD}" presName="node" presStyleLbl="node1" presStyleIdx="0" presStyleCnt="6">
        <dgm:presLayoutVars>
          <dgm:bulletEnabled val="1"/>
        </dgm:presLayoutVars>
      </dgm:prSet>
      <dgm:spPr/>
    </dgm:pt>
    <dgm:pt modelId="{DB85573C-EE1E-4BAB-977F-34661580C9DB}" type="pres">
      <dgm:prSet presAssocID="{313DAC7A-9C4C-4175-8507-C8A122B103CD}" presName="dummy" presStyleCnt="0"/>
      <dgm:spPr/>
    </dgm:pt>
    <dgm:pt modelId="{A46F0FFF-EEB1-481C-8D6A-97EF297BC896}" type="pres">
      <dgm:prSet presAssocID="{2D1D6257-9F2D-409E-8E9D-DD54678420B4}" presName="sibTrans" presStyleLbl="sibTrans2D1" presStyleIdx="0" presStyleCnt="6"/>
      <dgm:spPr/>
    </dgm:pt>
    <dgm:pt modelId="{693D1DC5-CDC3-4868-AA95-FC3220B2C05D}" type="pres">
      <dgm:prSet presAssocID="{CC07C118-CA6C-47AA-B4FF-676C64E40DCD}" presName="node" presStyleLbl="node1" presStyleIdx="1" presStyleCnt="6">
        <dgm:presLayoutVars>
          <dgm:bulletEnabled val="1"/>
        </dgm:presLayoutVars>
      </dgm:prSet>
      <dgm:spPr/>
    </dgm:pt>
    <dgm:pt modelId="{359A4129-A562-454F-9ED9-8DEFAED80B04}" type="pres">
      <dgm:prSet presAssocID="{CC07C118-CA6C-47AA-B4FF-676C64E40DCD}" presName="dummy" presStyleCnt="0"/>
      <dgm:spPr/>
    </dgm:pt>
    <dgm:pt modelId="{0D120F43-8064-4759-8F9D-34B0E84B77A3}" type="pres">
      <dgm:prSet presAssocID="{911EC919-72A6-44B7-A519-CCD75E93B81D}" presName="sibTrans" presStyleLbl="sibTrans2D1" presStyleIdx="1" presStyleCnt="6"/>
      <dgm:spPr/>
    </dgm:pt>
    <dgm:pt modelId="{BC6F8883-F490-4DCA-A608-66923D44197A}" type="pres">
      <dgm:prSet presAssocID="{13E80879-3198-4855-A233-7CD5710BC5E9}" presName="node" presStyleLbl="node1" presStyleIdx="2" presStyleCnt="6">
        <dgm:presLayoutVars>
          <dgm:bulletEnabled val="1"/>
        </dgm:presLayoutVars>
      </dgm:prSet>
      <dgm:spPr/>
    </dgm:pt>
    <dgm:pt modelId="{AB2879F5-9A7B-423C-9D77-A44EF0180466}" type="pres">
      <dgm:prSet presAssocID="{13E80879-3198-4855-A233-7CD5710BC5E9}" presName="dummy" presStyleCnt="0"/>
      <dgm:spPr/>
    </dgm:pt>
    <dgm:pt modelId="{56EA46EA-07F7-428A-86A2-D6DBBAC2FCF2}" type="pres">
      <dgm:prSet presAssocID="{6C848D6C-6760-4946-BE10-3EE7C3FD393B}" presName="sibTrans" presStyleLbl="sibTrans2D1" presStyleIdx="2" presStyleCnt="6"/>
      <dgm:spPr/>
    </dgm:pt>
    <dgm:pt modelId="{770F8A1C-6D04-43F9-96F0-C9FEF978C28F}" type="pres">
      <dgm:prSet presAssocID="{BB814B31-CB4B-441C-BBFE-5F45C03E600C}" presName="node" presStyleLbl="node1" presStyleIdx="3" presStyleCnt="6">
        <dgm:presLayoutVars>
          <dgm:bulletEnabled val="1"/>
        </dgm:presLayoutVars>
      </dgm:prSet>
      <dgm:spPr/>
    </dgm:pt>
    <dgm:pt modelId="{ED39F03E-8A94-4262-AF01-B44F93C10E07}" type="pres">
      <dgm:prSet presAssocID="{BB814B31-CB4B-441C-BBFE-5F45C03E600C}" presName="dummy" presStyleCnt="0"/>
      <dgm:spPr/>
    </dgm:pt>
    <dgm:pt modelId="{7B65410F-1A4E-49EA-8A4A-89536D9434D5}" type="pres">
      <dgm:prSet presAssocID="{D4D09129-CC6D-4D4C-A4C5-AC054AD3A282}" presName="sibTrans" presStyleLbl="sibTrans2D1" presStyleIdx="3" presStyleCnt="6"/>
      <dgm:spPr/>
    </dgm:pt>
    <dgm:pt modelId="{A6A92CA5-7380-4A4B-BE90-6CF37FE68006}" type="pres">
      <dgm:prSet presAssocID="{81E7280F-D109-485B-854B-EABD84BF9D11}" presName="node" presStyleLbl="node1" presStyleIdx="4" presStyleCnt="6">
        <dgm:presLayoutVars>
          <dgm:bulletEnabled val="1"/>
        </dgm:presLayoutVars>
      </dgm:prSet>
      <dgm:spPr/>
    </dgm:pt>
    <dgm:pt modelId="{4A0969AE-3530-47F5-8486-BCC5E219A39D}" type="pres">
      <dgm:prSet presAssocID="{81E7280F-D109-485B-854B-EABD84BF9D11}" presName="dummy" presStyleCnt="0"/>
      <dgm:spPr/>
    </dgm:pt>
    <dgm:pt modelId="{01605183-EBF1-447D-8201-B96E0BF8F69D}" type="pres">
      <dgm:prSet presAssocID="{1DDE69D1-1908-42E4-A5B5-57B335770D9A}" presName="sibTrans" presStyleLbl="sibTrans2D1" presStyleIdx="4" presStyleCnt="6"/>
      <dgm:spPr/>
    </dgm:pt>
    <dgm:pt modelId="{AC7D93CA-C655-4F9C-80BC-5D5E7985D828}" type="pres">
      <dgm:prSet presAssocID="{A98567BC-7C93-4A1E-ADCB-496298EDC8CD}" presName="node" presStyleLbl="node1" presStyleIdx="5" presStyleCnt="6">
        <dgm:presLayoutVars>
          <dgm:bulletEnabled val="1"/>
        </dgm:presLayoutVars>
      </dgm:prSet>
      <dgm:spPr/>
    </dgm:pt>
    <dgm:pt modelId="{19FC5984-60E5-4ABF-B35C-967DBAB74049}" type="pres">
      <dgm:prSet presAssocID="{A98567BC-7C93-4A1E-ADCB-496298EDC8CD}" presName="dummy" presStyleCnt="0"/>
      <dgm:spPr/>
    </dgm:pt>
    <dgm:pt modelId="{C4DC4F3B-6186-46EF-944B-F857D5223850}" type="pres">
      <dgm:prSet presAssocID="{A1C44CAE-7434-428B-BA92-F14EFC3B14BB}" presName="sibTrans" presStyleLbl="sibTrans2D1" presStyleIdx="5" presStyleCnt="6"/>
      <dgm:spPr/>
    </dgm:pt>
  </dgm:ptLst>
  <dgm:cxnLst>
    <dgm:cxn modelId="{C293D00A-1FB2-4951-B5E5-BD6D51037136}" srcId="{4A2CA1FD-BEA5-47DF-98DC-DCE9A9D8A442}" destId="{313DAC7A-9C4C-4175-8507-C8A122B103CD}" srcOrd="0" destOrd="0" parTransId="{C11C1B83-42D3-4D94-B7C4-11837211BCF7}" sibTransId="{2D1D6257-9F2D-409E-8E9D-DD54678420B4}"/>
    <dgm:cxn modelId="{0E46DF0B-DB1F-424F-98E5-AC03D315F5B8}" type="presOf" srcId="{CC07C118-CA6C-47AA-B4FF-676C64E40DCD}" destId="{693D1DC5-CDC3-4868-AA95-FC3220B2C05D}" srcOrd="0" destOrd="0" presId="urn:microsoft.com/office/officeart/2005/8/layout/radial6#2"/>
    <dgm:cxn modelId="{73E5240D-B4CB-4F9D-B949-5D9A0F291D2C}" srcId="{4A2CA1FD-BEA5-47DF-98DC-DCE9A9D8A442}" destId="{13E80879-3198-4855-A233-7CD5710BC5E9}" srcOrd="2" destOrd="0" parTransId="{41902652-DC49-4BB2-BA9A-4F847F65CCFD}" sibTransId="{6C848D6C-6760-4946-BE10-3EE7C3FD393B}"/>
    <dgm:cxn modelId="{690B7F11-F6A7-4CDD-B76F-0DF75C310E98}" srcId="{4A2CA1FD-BEA5-47DF-98DC-DCE9A9D8A442}" destId="{CC07C118-CA6C-47AA-B4FF-676C64E40DCD}" srcOrd="1" destOrd="0" parTransId="{0781FB2D-D435-4A35-BC1C-3EFC56F37DEF}" sibTransId="{911EC919-72A6-44B7-A519-CCD75E93B81D}"/>
    <dgm:cxn modelId="{3C58FD14-F804-4113-89C7-412982BFBD13}" type="presOf" srcId="{13E80879-3198-4855-A233-7CD5710BC5E9}" destId="{BC6F8883-F490-4DCA-A608-66923D44197A}" srcOrd="0" destOrd="0" presId="urn:microsoft.com/office/officeart/2005/8/layout/radial6#2"/>
    <dgm:cxn modelId="{70E6391B-FD3C-4798-89A9-F86E75A6E87A}" type="presOf" srcId="{8B90CEFE-1049-468A-8B7E-52A40726F3FB}" destId="{91D8497D-7FAC-4E45-9364-5F03CFBB06A5}" srcOrd="0" destOrd="0" presId="urn:microsoft.com/office/officeart/2005/8/layout/radial6#2"/>
    <dgm:cxn modelId="{FC08982B-581B-4B8F-98C5-CD0DA218763C}" srcId="{4A2CA1FD-BEA5-47DF-98DC-DCE9A9D8A442}" destId="{81E7280F-D109-485B-854B-EABD84BF9D11}" srcOrd="4" destOrd="0" parTransId="{5CBC069C-9452-4062-84B6-67261FF9332B}" sibTransId="{1DDE69D1-1908-42E4-A5B5-57B335770D9A}"/>
    <dgm:cxn modelId="{465A3473-CF11-49C6-8D1B-E26CC70FEA8D}" srcId="{4A2CA1FD-BEA5-47DF-98DC-DCE9A9D8A442}" destId="{A98567BC-7C93-4A1E-ADCB-496298EDC8CD}" srcOrd="5" destOrd="0" parTransId="{CAFCC954-95C7-489B-8F34-A7F9C8AAE874}" sibTransId="{A1C44CAE-7434-428B-BA92-F14EFC3B14BB}"/>
    <dgm:cxn modelId="{9C3D8173-B3E5-4055-807F-6EF3A8B8CFB3}" type="presOf" srcId="{A98567BC-7C93-4A1E-ADCB-496298EDC8CD}" destId="{AC7D93CA-C655-4F9C-80BC-5D5E7985D828}" srcOrd="0" destOrd="0" presId="urn:microsoft.com/office/officeart/2005/8/layout/radial6#2"/>
    <dgm:cxn modelId="{A5829274-7383-47D3-BB2C-4CBC8E4E587E}" type="presOf" srcId="{1DDE69D1-1908-42E4-A5B5-57B335770D9A}" destId="{01605183-EBF1-447D-8201-B96E0BF8F69D}" srcOrd="0" destOrd="0" presId="urn:microsoft.com/office/officeart/2005/8/layout/radial6#2"/>
    <dgm:cxn modelId="{BA6ADE74-8DE5-4FDF-997F-45B298456486}" type="presOf" srcId="{A1C44CAE-7434-428B-BA92-F14EFC3B14BB}" destId="{C4DC4F3B-6186-46EF-944B-F857D5223850}" srcOrd="0" destOrd="0" presId="urn:microsoft.com/office/officeart/2005/8/layout/radial6#2"/>
    <dgm:cxn modelId="{CF6D8977-CE8E-44BC-ADFD-806C94DABFA5}" srcId="{8B90CEFE-1049-468A-8B7E-52A40726F3FB}" destId="{4A2CA1FD-BEA5-47DF-98DC-DCE9A9D8A442}" srcOrd="0" destOrd="0" parTransId="{C6892605-0C78-4C80-9479-CBC4C87A50E1}" sibTransId="{D1AEC986-CC5C-45AD-ACEF-3E5EA3F98860}"/>
    <dgm:cxn modelId="{3405A583-FE86-4747-B3A3-EAA94E20AD31}" type="presOf" srcId="{911EC919-72A6-44B7-A519-CCD75E93B81D}" destId="{0D120F43-8064-4759-8F9D-34B0E84B77A3}" srcOrd="0" destOrd="0" presId="urn:microsoft.com/office/officeart/2005/8/layout/radial6#2"/>
    <dgm:cxn modelId="{5D660B89-316D-4B15-8A44-05C93E886519}" type="presOf" srcId="{81E7280F-D109-485B-854B-EABD84BF9D11}" destId="{A6A92CA5-7380-4A4B-BE90-6CF37FE68006}" srcOrd="0" destOrd="0" presId="urn:microsoft.com/office/officeart/2005/8/layout/radial6#2"/>
    <dgm:cxn modelId="{DAE25992-A1A0-407F-901E-42D7745B671C}" type="presOf" srcId="{313DAC7A-9C4C-4175-8507-C8A122B103CD}" destId="{0DA470C1-A907-4B1E-A76A-4A64EA03D49D}" srcOrd="0" destOrd="0" presId="urn:microsoft.com/office/officeart/2005/8/layout/radial6#2"/>
    <dgm:cxn modelId="{DF57CF95-E0D9-4724-BB9E-348F580AD088}" type="presOf" srcId="{BB814B31-CB4B-441C-BBFE-5F45C03E600C}" destId="{770F8A1C-6D04-43F9-96F0-C9FEF978C28F}" srcOrd="0" destOrd="0" presId="urn:microsoft.com/office/officeart/2005/8/layout/radial6#2"/>
    <dgm:cxn modelId="{AABF95A1-105F-46F6-9DE6-26E9054D4965}" type="presOf" srcId="{2D1D6257-9F2D-409E-8E9D-DD54678420B4}" destId="{A46F0FFF-EEB1-481C-8D6A-97EF297BC896}" srcOrd="0" destOrd="0" presId="urn:microsoft.com/office/officeart/2005/8/layout/radial6#2"/>
    <dgm:cxn modelId="{F3F2B4BD-0FE9-4B85-B3BD-1F221585D8C9}" type="presOf" srcId="{4A2CA1FD-BEA5-47DF-98DC-DCE9A9D8A442}" destId="{C2116C0C-9BB5-4604-BC23-3303925C0915}" srcOrd="0" destOrd="0" presId="urn:microsoft.com/office/officeart/2005/8/layout/radial6#2"/>
    <dgm:cxn modelId="{0FDFA1C5-CE7C-4284-820E-FDC4379EAE2E}" srcId="{4A2CA1FD-BEA5-47DF-98DC-DCE9A9D8A442}" destId="{BB814B31-CB4B-441C-BBFE-5F45C03E600C}" srcOrd="3" destOrd="0" parTransId="{18501222-6AA8-414D-9F4E-D82FFF05FA5D}" sibTransId="{D4D09129-CC6D-4D4C-A4C5-AC054AD3A282}"/>
    <dgm:cxn modelId="{968294D1-D25C-4D66-B102-9B34F4B569B9}" type="presOf" srcId="{D4D09129-CC6D-4D4C-A4C5-AC054AD3A282}" destId="{7B65410F-1A4E-49EA-8A4A-89536D9434D5}" srcOrd="0" destOrd="0" presId="urn:microsoft.com/office/officeart/2005/8/layout/radial6#2"/>
    <dgm:cxn modelId="{463D50E8-D9FD-4D39-8F22-FD0130E5D677}" type="presOf" srcId="{6C848D6C-6760-4946-BE10-3EE7C3FD393B}" destId="{56EA46EA-07F7-428A-86A2-D6DBBAC2FCF2}" srcOrd="0" destOrd="0" presId="urn:microsoft.com/office/officeart/2005/8/layout/radial6#2"/>
    <dgm:cxn modelId="{07A9CF00-76A0-4BC1-9066-834F3D5E9C03}" type="presParOf" srcId="{91D8497D-7FAC-4E45-9364-5F03CFBB06A5}" destId="{C2116C0C-9BB5-4604-BC23-3303925C0915}" srcOrd="0" destOrd="0" presId="urn:microsoft.com/office/officeart/2005/8/layout/radial6#2"/>
    <dgm:cxn modelId="{73251299-E19E-43A5-944A-CF9B9EDA7C06}" type="presParOf" srcId="{91D8497D-7FAC-4E45-9364-5F03CFBB06A5}" destId="{0DA470C1-A907-4B1E-A76A-4A64EA03D49D}" srcOrd="1" destOrd="0" presId="urn:microsoft.com/office/officeart/2005/8/layout/radial6#2"/>
    <dgm:cxn modelId="{09453B08-B82E-4172-82C5-8D03DE99A147}" type="presParOf" srcId="{91D8497D-7FAC-4E45-9364-5F03CFBB06A5}" destId="{DB85573C-EE1E-4BAB-977F-34661580C9DB}" srcOrd="2" destOrd="0" presId="urn:microsoft.com/office/officeart/2005/8/layout/radial6#2"/>
    <dgm:cxn modelId="{C9CFD614-6438-4E47-85AB-CC6763A0BBBE}" type="presParOf" srcId="{91D8497D-7FAC-4E45-9364-5F03CFBB06A5}" destId="{A46F0FFF-EEB1-481C-8D6A-97EF297BC896}" srcOrd="3" destOrd="0" presId="urn:microsoft.com/office/officeart/2005/8/layout/radial6#2"/>
    <dgm:cxn modelId="{BCA61DC6-0364-4460-9650-8A4C3988588F}" type="presParOf" srcId="{91D8497D-7FAC-4E45-9364-5F03CFBB06A5}" destId="{693D1DC5-CDC3-4868-AA95-FC3220B2C05D}" srcOrd="4" destOrd="0" presId="urn:microsoft.com/office/officeart/2005/8/layout/radial6#2"/>
    <dgm:cxn modelId="{358F5FE6-52B0-47D3-9E72-D85343D10487}" type="presParOf" srcId="{91D8497D-7FAC-4E45-9364-5F03CFBB06A5}" destId="{359A4129-A562-454F-9ED9-8DEFAED80B04}" srcOrd="5" destOrd="0" presId="urn:microsoft.com/office/officeart/2005/8/layout/radial6#2"/>
    <dgm:cxn modelId="{332CEEA0-2D88-4393-A070-9A5E032C82FA}" type="presParOf" srcId="{91D8497D-7FAC-4E45-9364-5F03CFBB06A5}" destId="{0D120F43-8064-4759-8F9D-34B0E84B77A3}" srcOrd="6" destOrd="0" presId="urn:microsoft.com/office/officeart/2005/8/layout/radial6#2"/>
    <dgm:cxn modelId="{D9D3F94B-F968-4C0D-BCA0-F080F775925A}" type="presParOf" srcId="{91D8497D-7FAC-4E45-9364-5F03CFBB06A5}" destId="{BC6F8883-F490-4DCA-A608-66923D44197A}" srcOrd="7" destOrd="0" presId="urn:microsoft.com/office/officeart/2005/8/layout/radial6#2"/>
    <dgm:cxn modelId="{DF8A2170-3671-42CF-94FA-71ED28BBE37E}" type="presParOf" srcId="{91D8497D-7FAC-4E45-9364-5F03CFBB06A5}" destId="{AB2879F5-9A7B-423C-9D77-A44EF0180466}" srcOrd="8" destOrd="0" presId="urn:microsoft.com/office/officeart/2005/8/layout/radial6#2"/>
    <dgm:cxn modelId="{298A7CF3-8FCD-4CCC-BE6F-463BAFADC1F9}" type="presParOf" srcId="{91D8497D-7FAC-4E45-9364-5F03CFBB06A5}" destId="{56EA46EA-07F7-428A-86A2-D6DBBAC2FCF2}" srcOrd="9" destOrd="0" presId="urn:microsoft.com/office/officeart/2005/8/layout/radial6#2"/>
    <dgm:cxn modelId="{BAAE7FAA-AC6E-4CA9-9211-51A1CDF94045}" type="presParOf" srcId="{91D8497D-7FAC-4E45-9364-5F03CFBB06A5}" destId="{770F8A1C-6D04-43F9-96F0-C9FEF978C28F}" srcOrd="10" destOrd="0" presId="urn:microsoft.com/office/officeart/2005/8/layout/radial6#2"/>
    <dgm:cxn modelId="{DD4BD920-9E99-4C5C-AB51-22105B015BD1}" type="presParOf" srcId="{91D8497D-7FAC-4E45-9364-5F03CFBB06A5}" destId="{ED39F03E-8A94-4262-AF01-B44F93C10E07}" srcOrd="11" destOrd="0" presId="urn:microsoft.com/office/officeart/2005/8/layout/radial6#2"/>
    <dgm:cxn modelId="{3D15A57C-2284-49D4-9B64-64502EF9DF00}" type="presParOf" srcId="{91D8497D-7FAC-4E45-9364-5F03CFBB06A5}" destId="{7B65410F-1A4E-49EA-8A4A-89536D9434D5}" srcOrd="12" destOrd="0" presId="urn:microsoft.com/office/officeart/2005/8/layout/radial6#2"/>
    <dgm:cxn modelId="{2C0F9B4F-30D9-49A4-92FD-27D6A2DEA547}" type="presParOf" srcId="{91D8497D-7FAC-4E45-9364-5F03CFBB06A5}" destId="{A6A92CA5-7380-4A4B-BE90-6CF37FE68006}" srcOrd="13" destOrd="0" presId="urn:microsoft.com/office/officeart/2005/8/layout/radial6#2"/>
    <dgm:cxn modelId="{C4BD7DC2-370C-41F5-8338-B70C9C8429E7}" type="presParOf" srcId="{91D8497D-7FAC-4E45-9364-5F03CFBB06A5}" destId="{4A0969AE-3530-47F5-8486-BCC5E219A39D}" srcOrd="14" destOrd="0" presId="urn:microsoft.com/office/officeart/2005/8/layout/radial6#2"/>
    <dgm:cxn modelId="{B9F3072B-EBDD-4B38-BCF3-32AD8492C27D}" type="presParOf" srcId="{91D8497D-7FAC-4E45-9364-5F03CFBB06A5}" destId="{01605183-EBF1-447D-8201-B96E0BF8F69D}" srcOrd="15" destOrd="0" presId="urn:microsoft.com/office/officeart/2005/8/layout/radial6#2"/>
    <dgm:cxn modelId="{DC2D6B41-65D6-4A19-80CD-54D8AE435328}" type="presParOf" srcId="{91D8497D-7FAC-4E45-9364-5F03CFBB06A5}" destId="{AC7D93CA-C655-4F9C-80BC-5D5E7985D828}" srcOrd="16" destOrd="0" presId="urn:microsoft.com/office/officeart/2005/8/layout/radial6#2"/>
    <dgm:cxn modelId="{BBD0F631-7308-4AC1-8ED8-B085C1CE8374}" type="presParOf" srcId="{91D8497D-7FAC-4E45-9364-5F03CFBB06A5}" destId="{19FC5984-60E5-4ABF-B35C-967DBAB74049}" srcOrd="17" destOrd="0" presId="urn:microsoft.com/office/officeart/2005/8/layout/radial6#2"/>
    <dgm:cxn modelId="{CD674FBC-38A2-4DB3-99B2-89CCFACCD0C8}" type="presParOf" srcId="{91D8497D-7FAC-4E45-9364-5F03CFBB06A5}" destId="{C4DC4F3B-6186-46EF-944B-F857D5223850}" srcOrd="18" destOrd="0" presId="urn:microsoft.com/office/officeart/2005/8/layout/radial6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C4F3B-6186-46EF-944B-F857D5223850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12600000"/>
            <a:gd name="adj2" fmla="val 162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05183-EBF1-447D-8201-B96E0BF8F69D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9000000"/>
            <a:gd name="adj2" fmla="val 126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5410F-1A4E-49EA-8A4A-89536D9434D5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5400000"/>
            <a:gd name="adj2" fmla="val 90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A46EA-07F7-428A-86A2-D6DBBAC2FCF2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1800000"/>
            <a:gd name="adj2" fmla="val 54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20F43-8064-4759-8F9D-34B0E84B77A3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19800000"/>
            <a:gd name="adj2" fmla="val 18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F0FFF-EEB1-481C-8D6A-97EF297BC896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16200000"/>
            <a:gd name="adj2" fmla="val 198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16C0C-9BB5-4604-BC23-3303925C0915}">
      <dsp:nvSpPr>
        <dsp:cNvPr id="0" name=""/>
        <dsp:cNvSpPr/>
      </dsp:nvSpPr>
      <dsp:spPr>
        <a:xfrm>
          <a:off x="1487086" y="843101"/>
          <a:ext cx="890741" cy="890741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rPr>
            <a:t>项目</a:t>
          </a:r>
          <a:endParaRPr lang="en-US" sz="11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1617532" y="973547"/>
        <a:ext cx="629849" cy="629849"/>
      </dsp:txXfrm>
    </dsp:sp>
    <dsp:sp modelId="{0DA470C1-A907-4B1E-A76A-4A64EA03D49D}">
      <dsp:nvSpPr>
        <dsp:cNvPr id="0" name=""/>
        <dsp:cNvSpPr/>
      </dsp:nvSpPr>
      <dsp:spPr>
        <a:xfrm>
          <a:off x="1620697" y="100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1712009" y="91412"/>
        <a:ext cx="440895" cy="440895"/>
      </dsp:txXfrm>
    </dsp:sp>
    <dsp:sp modelId="{693D1DC5-CDC3-4868-AA95-FC3220B2C05D}">
      <dsp:nvSpPr>
        <dsp:cNvPr id="0" name=""/>
        <dsp:cNvSpPr/>
      </dsp:nvSpPr>
      <dsp:spPr>
        <a:xfrm>
          <a:off x="2466468" y="488406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2557780" y="579718"/>
        <a:ext cx="440895" cy="440895"/>
      </dsp:txXfrm>
    </dsp:sp>
    <dsp:sp modelId="{BC6F8883-F490-4DCA-A608-66923D44197A}">
      <dsp:nvSpPr>
        <dsp:cNvPr id="0" name=""/>
        <dsp:cNvSpPr/>
      </dsp:nvSpPr>
      <dsp:spPr>
        <a:xfrm>
          <a:off x="2466468" y="1465019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2557780" y="1556331"/>
        <a:ext cx="440895" cy="440895"/>
      </dsp:txXfrm>
    </dsp:sp>
    <dsp:sp modelId="{770F8A1C-6D04-43F9-96F0-C9FEF978C28F}">
      <dsp:nvSpPr>
        <dsp:cNvPr id="0" name=""/>
        <dsp:cNvSpPr/>
      </dsp:nvSpPr>
      <dsp:spPr>
        <a:xfrm>
          <a:off x="1620697" y="1953325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1712009" y="2044637"/>
        <a:ext cx="440895" cy="440895"/>
      </dsp:txXfrm>
    </dsp:sp>
    <dsp:sp modelId="{A6A92CA5-7380-4A4B-BE90-6CF37FE68006}">
      <dsp:nvSpPr>
        <dsp:cNvPr id="0" name=""/>
        <dsp:cNvSpPr/>
      </dsp:nvSpPr>
      <dsp:spPr>
        <a:xfrm>
          <a:off x="774926" y="1465019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866238" y="1556331"/>
        <a:ext cx="440895" cy="440895"/>
      </dsp:txXfrm>
    </dsp:sp>
    <dsp:sp modelId="{AC7D93CA-C655-4F9C-80BC-5D5E7985D828}">
      <dsp:nvSpPr>
        <dsp:cNvPr id="0" name=""/>
        <dsp:cNvSpPr/>
      </dsp:nvSpPr>
      <dsp:spPr>
        <a:xfrm>
          <a:off x="774926" y="488406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866238" y="579718"/>
        <a:ext cx="440895" cy="440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C4F3B-6186-46EF-944B-F857D5223850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12600000"/>
            <a:gd name="adj2" fmla="val 162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05183-EBF1-447D-8201-B96E0BF8F69D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9000000"/>
            <a:gd name="adj2" fmla="val 126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5410F-1A4E-49EA-8A4A-89536D9434D5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5400000"/>
            <a:gd name="adj2" fmla="val 90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A46EA-07F7-428A-86A2-D6DBBAC2FCF2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1800000"/>
            <a:gd name="adj2" fmla="val 54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20F43-8064-4759-8F9D-34B0E84B77A3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19800000"/>
            <a:gd name="adj2" fmla="val 18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F0FFF-EEB1-481C-8D6A-97EF297BC896}">
      <dsp:nvSpPr>
        <dsp:cNvPr id="0" name=""/>
        <dsp:cNvSpPr/>
      </dsp:nvSpPr>
      <dsp:spPr>
        <a:xfrm>
          <a:off x="933397" y="289413"/>
          <a:ext cx="1998118" cy="1998118"/>
        </a:xfrm>
        <a:prstGeom prst="blockArc">
          <a:avLst>
            <a:gd name="adj1" fmla="val 16200000"/>
            <a:gd name="adj2" fmla="val 19800000"/>
            <a:gd name="adj3" fmla="val 4494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16C0C-9BB5-4604-BC23-3303925C0915}">
      <dsp:nvSpPr>
        <dsp:cNvPr id="0" name=""/>
        <dsp:cNvSpPr/>
      </dsp:nvSpPr>
      <dsp:spPr>
        <a:xfrm>
          <a:off x="1487086" y="843101"/>
          <a:ext cx="890741" cy="890741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rPr>
            <a:t>比较</a:t>
          </a:r>
        </a:p>
      </dsp:txBody>
      <dsp:txXfrm>
        <a:off x="1617532" y="973547"/>
        <a:ext cx="629849" cy="629849"/>
      </dsp:txXfrm>
    </dsp:sp>
    <dsp:sp modelId="{0DA470C1-A907-4B1E-A76A-4A64EA03D49D}">
      <dsp:nvSpPr>
        <dsp:cNvPr id="0" name=""/>
        <dsp:cNvSpPr/>
      </dsp:nvSpPr>
      <dsp:spPr>
        <a:xfrm>
          <a:off x="1620697" y="100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1712009" y="91412"/>
        <a:ext cx="440895" cy="440895"/>
      </dsp:txXfrm>
    </dsp:sp>
    <dsp:sp modelId="{693D1DC5-CDC3-4868-AA95-FC3220B2C05D}">
      <dsp:nvSpPr>
        <dsp:cNvPr id="0" name=""/>
        <dsp:cNvSpPr/>
      </dsp:nvSpPr>
      <dsp:spPr>
        <a:xfrm>
          <a:off x="2466468" y="488406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2557780" y="579718"/>
        <a:ext cx="440895" cy="440895"/>
      </dsp:txXfrm>
    </dsp:sp>
    <dsp:sp modelId="{BC6F8883-F490-4DCA-A608-66923D44197A}">
      <dsp:nvSpPr>
        <dsp:cNvPr id="0" name=""/>
        <dsp:cNvSpPr/>
      </dsp:nvSpPr>
      <dsp:spPr>
        <a:xfrm>
          <a:off x="2466468" y="1465019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2557780" y="1556331"/>
        <a:ext cx="440895" cy="440895"/>
      </dsp:txXfrm>
    </dsp:sp>
    <dsp:sp modelId="{770F8A1C-6D04-43F9-96F0-C9FEF978C28F}">
      <dsp:nvSpPr>
        <dsp:cNvPr id="0" name=""/>
        <dsp:cNvSpPr/>
      </dsp:nvSpPr>
      <dsp:spPr>
        <a:xfrm>
          <a:off x="1620697" y="1953325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1712009" y="2044637"/>
        <a:ext cx="440895" cy="440895"/>
      </dsp:txXfrm>
    </dsp:sp>
    <dsp:sp modelId="{A6A92CA5-7380-4A4B-BE90-6CF37FE68006}">
      <dsp:nvSpPr>
        <dsp:cNvPr id="0" name=""/>
        <dsp:cNvSpPr/>
      </dsp:nvSpPr>
      <dsp:spPr>
        <a:xfrm>
          <a:off x="774926" y="1465019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866238" y="1556331"/>
        <a:ext cx="440895" cy="440895"/>
      </dsp:txXfrm>
    </dsp:sp>
    <dsp:sp modelId="{AC7D93CA-C655-4F9C-80BC-5D5E7985D828}">
      <dsp:nvSpPr>
        <dsp:cNvPr id="0" name=""/>
        <dsp:cNvSpPr/>
      </dsp:nvSpPr>
      <dsp:spPr>
        <a:xfrm>
          <a:off x="774926" y="488406"/>
          <a:ext cx="623519" cy="62351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/>
            <a:ea typeface="微软雅黑" panose="020B0503020204020204" charset="-122"/>
            <a:cs typeface="+mn-ea"/>
            <a:sym typeface="Arial" panose="020B0604020202020204"/>
          </a:endParaRPr>
        </a:p>
      </dsp:txBody>
      <dsp:txXfrm>
        <a:off x="866238" y="579718"/>
        <a:ext cx="440895" cy="440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#1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#2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25" kern="1200">
        <a:solidFill>
          <a:schemeClr val="tx1"/>
        </a:solidFill>
        <a:latin typeface="+mn-lt"/>
        <a:ea typeface="+mn-ea"/>
        <a:cs typeface="+mn-cs"/>
      </a:defRPr>
    </a:lvl1pPr>
    <a:lvl2pPr marL="323850" algn="l" rtl="0" eaLnBrk="0" fontAlgn="base" hangingPunct="0">
      <a:spcBef>
        <a:spcPct val="30000"/>
      </a:spcBef>
      <a:spcAft>
        <a:spcPct val="0"/>
      </a:spcAft>
      <a:defRPr sz="925" kern="1200">
        <a:solidFill>
          <a:schemeClr val="tx1"/>
        </a:solidFill>
        <a:latin typeface="+mn-lt"/>
        <a:ea typeface="+mn-ea"/>
        <a:cs typeface="+mn-cs"/>
      </a:defRPr>
    </a:lvl2pPr>
    <a:lvl3pPr marL="648970" algn="l" rtl="0" eaLnBrk="0" fontAlgn="base" hangingPunct="0">
      <a:spcBef>
        <a:spcPct val="30000"/>
      </a:spcBef>
      <a:spcAft>
        <a:spcPct val="0"/>
      </a:spcAft>
      <a:defRPr sz="925" kern="1200">
        <a:solidFill>
          <a:schemeClr val="tx1"/>
        </a:solidFill>
        <a:latin typeface="+mn-lt"/>
        <a:ea typeface="+mn-ea"/>
        <a:cs typeface="+mn-cs"/>
      </a:defRPr>
    </a:lvl3pPr>
    <a:lvl4pPr marL="974090" algn="l" rtl="0" eaLnBrk="0" fontAlgn="base" hangingPunct="0">
      <a:spcBef>
        <a:spcPct val="30000"/>
      </a:spcBef>
      <a:spcAft>
        <a:spcPct val="0"/>
      </a:spcAft>
      <a:defRPr sz="925" kern="1200">
        <a:solidFill>
          <a:schemeClr val="tx1"/>
        </a:solidFill>
        <a:latin typeface="+mn-lt"/>
        <a:ea typeface="+mn-ea"/>
        <a:cs typeface="+mn-cs"/>
      </a:defRPr>
    </a:lvl4pPr>
    <a:lvl5pPr marL="1299210" algn="l" rtl="0" eaLnBrk="0" fontAlgn="base" hangingPunct="0">
      <a:spcBef>
        <a:spcPct val="30000"/>
      </a:spcBef>
      <a:spcAft>
        <a:spcPct val="0"/>
      </a:spcAft>
      <a:defRPr sz="925" kern="1200">
        <a:solidFill>
          <a:schemeClr val="tx1"/>
        </a:solidFill>
        <a:latin typeface="+mn-lt"/>
        <a:ea typeface="+mn-ea"/>
        <a:cs typeface="+mn-cs"/>
      </a:defRPr>
    </a:lvl5pPr>
    <a:lvl6pPr marL="1624965" algn="l" defTabSz="649605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6pPr>
    <a:lvl7pPr marL="1950085" algn="l" defTabSz="649605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7pPr>
    <a:lvl8pPr marL="2275205" algn="l" defTabSz="649605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8pPr>
    <a:lvl9pPr marL="2600325" algn="l" defTabSz="649605" rtl="0" eaLnBrk="1" latinLnBrk="0" hangingPunct="1">
      <a:defRPr sz="9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649605" rtl="0" eaLnBrk="1" latinLnBrk="0" hangingPunct="1">
        <a:lnSpc>
          <a:spcPct val="90000"/>
        </a:lnSpc>
        <a:spcBef>
          <a:spcPct val="0"/>
        </a:spcBef>
        <a:buNone/>
        <a:defRPr sz="31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60" indent="-162560" algn="l" defTabSz="649605" rtl="0" eaLnBrk="1" latinLnBrk="0" hangingPunct="1">
        <a:lnSpc>
          <a:spcPct val="90000"/>
        </a:lnSpc>
        <a:spcBef>
          <a:spcPts val="710"/>
        </a:spcBef>
        <a:buFont typeface="Arial" panose="020B0604020202090204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420" kern="1200">
          <a:solidFill>
            <a:schemeClr val="tx1"/>
          </a:solidFill>
          <a:latin typeface="+mn-lt"/>
          <a:ea typeface="+mn-ea"/>
          <a:cs typeface="+mn-cs"/>
        </a:defRPr>
      </a:lvl3pPr>
      <a:lvl4pPr marL="113792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5pPr>
      <a:lvl6pPr marL="178816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6pPr>
      <a:lvl7pPr marL="211328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7pPr>
      <a:lvl8pPr marL="243840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8pPr>
      <a:lvl9pPr marL="276352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9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9605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1pPr>
      <a:lvl2pPr marL="325120" algn="l" defTabSz="649605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50240" algn="l" defTabSz="649605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3pPr>
      <a:lvl4pPr marL="975360" algn="l" defTabSz="649605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4pPr>
      <a:lvl5pPr marL="1300480" algn="l" defTabSz="649605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5pPr>
      <a:lvl6pPr marL="1625600" algn="l" defTabSz="649605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6pPr>
      <a:lvl7pPr marL="1950720" algn="l" defTabSz="649605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7pPr>
      <a:lvl8pPr marL="2275840" algn="l" defTabSz="649605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8pPr>
      <a:lvl9pPr marL="2600960" algn="l" defTabSz="649605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jpe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1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网络歌手-- 纯音乐 夏日香气 一段很好听的钢...(伴奏)_纯音乐(网络歌手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324000" y="-651077"/>
            <a:ext cx="324000" cy="324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75656" y="843558"/>
            <a:ext cx="6118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blipFill>
                  <a:blip r:embed="rId5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泸溪河小组项目回顾</a:t>
            </a:r>
            <a:endParaRPr lang="zh-CN" altLang="en-US" sz="4800" b="1" dirty="0">
              <a:blipFill>
                <a:blip r:embed="rId5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9712" y="2715766"/>
            <a:ext cx="5184576" cy="236604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杨卓熹，廉皓然，陈新钰，倪东升，王立芃，梁皓涵，严晨，王淞，查克能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46405" y="224155"/>
            <a:ext cx="6918960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度量数据：故事点，实际工时和预计工时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——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第一次迭代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5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pSp>
        <p:nvGrpSpPr>
          <p:cNvPr id="7" name="Group 2150"/>
          <p:cNvGrpSpPr/>
          <p:nvPr/>
        </p:nvGrpSpPr>
        <p:grpSpPr>
          <a:xfrm>
            <a:off x="437515" y="1800876"/>
            <a:ext cx="7413625" cy="3206889"/>
            <a:chOff x="-9044930" y="653104"/>
            <a:chExt cx="10071125" cy="5401345"/>
          </a:xfrm>
        </p:grpSpPr>
        <p:sp>
          <p:nvSpPr>
            <p:cNvPr id="10" name="Shape 2148"/>
            <p:cNvSpPr/>
            <p:nvPr/>
          </p:nvSpPr>
          <p:spPr>
            <a:xfrm>
              <a:off x="-9044930" y="5682254"/>
              <a:ext cx="6764686" cy="372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828589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pPr defTabSz="580390">
                <a:lnSpc>
                  <a:spcPct val="120000"/>
                </a:lnSpc>
                <a:defRPr/>
              </a:pPr>
              <a:r>
                <a:rPr lang="zh-CN" altLang="en-US" sz="1200" kern="0" dirty="0">
                  <a:solidFill>
                    <a:srgbClr val="FF0000"/>
                  </a:solidFill>
                  <a:latin typeface="Arial" panose="020B0604020202090204"/>
                  <a:ea typeface="微软雅黑" panose="020B0503020204020204" charset="-122"/>
                  <a:cs typeface="+mn-cs"/>
                  <a:sym typeface="Arial" panose="020B0604020202090204"/>
                </a:rPr>
                <a:t>误差=SUM(每个故事比值-平均值)^2)</a:t>
              </a:r>
              <a:endParaRPr lang="zh-CN" altLang="en-US" sz="1200" kern="0" dirty="0">
                <a:solidFill>
                  <a:srgbClr val="FF0000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endParaRPr>
            </a:p>
          </p:txBody>
        </p:sp>
        <p:sp>
          <p:nvSpPr>
            <p:cNvPr id="11" name="Shape 2149"/>
            <p:cNvSpPr/>
            <p:nvPr/>
          </p:nvSpPr>
          <p:spPr>
            <a:xfrm>
              <a:off x="400064" y="653104"/>
              <a:ext cx="626131" cy="434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3600">
                  <a:solidFill>
                    <a:srgbClr val="FFFFFF"/>
                  </a:solidFill>
                  <a:latin typeface="Sosa"/>
                  <a:ea typeface="Sosa"/>
                  <a:cs typeface="Sosa"/>
                  <a:sym typeface="Sosa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40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01</a:t>
              </a:r>
              <a:endParaRPr sz="14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</p:txBody>
        </p:sp>
      </p:grpSp>
      <p:sp>
        <p:nvSpPr>
          <p:cNvPr id="20" name="Shape 2158"/>
          <p:cNvSpPr/>
          <p:nvPr/>
        </p:nvSpPr>
        <p:spPr>
          <a:xfrm>
            <a:off x="5782945" y="2138680"/>
            <a:ext cx="3057525" cy="2954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defTabSz="580390">
              <a:lnSpc>
                <a:spcPct val="120000"/>
              </a:lnSpc>
              <a:defRPr/>
            </a:pPr>
            <a:r>
              <a:rPr lang="en-US" altLang="zh-CN" sz="2000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1.</a:t>
            </a:r>
            <a:r>
              <a:rPr lang="zh-CN" altLang="en-US" sz="2000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普遍低估实际工时</a:t>
            </a:r>
            <a:endParaRPr lang="zh-CN" altLang="en-US" sz="2000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  <a:p>
            <a:pPr defTabSz="580390">
              <a:lnSpc>
                <a:spcPct val="120000"/>
              </a:lnSpc>
              <a:defRPr/>
            </a:pPr>
            <a:endParaRPr lang="zh-CN" altLang="en-US" sz="2000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  <a:p>
            <a:pPr defTabSz="580390">
              <a:lnSpc>
                <a:spcPct val="120000"/>
              </a:lnSpc>
              <a:defRPr/>
            </a:pPr>
            <a:r>
              <a:rPr lang="en-US" altLang="zh-CN" sz="2000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2.</a:t>
            </a:r>
            <a:r>
              <a:rPr lang="zh-CN" altLang="en-US" sz="2000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故事点与预计工时有较大偏差</a:t>
            </a:r>
            <a:endParaRPr lang="zh-CN" altLang="en-US" sz="2000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  <a:p>
            <a:pPr defTabSz="580390">
              <a:lnSpc>
                <a:spcPct val="120000"/>
              </a:lnSpc>
              <a:defRPr/>
            </a:pPr>
            <a:endParaRPr lang="zh-CN" altLang="en-US" sz="2000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  <a:p>
            <a:pPr defTabSz="580390">
              <a:lnSpc>
                <a:spcPct val="120000"/>
              </a:lnSpc>
              <a:defRPr/>
            </a:pPr>
            <a:r>
              <a:rPr lang="zh-CN" altLang="en-US" sz="2000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结论：用户故事粒度过大</a:t>
            </a:r>
            <a:endParaRPr lang="zh-CN" altLang="en-US" sz="2000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  <a:p>
            <a:pPr defTabSz="580390">
              <a:lnSpc>
                <a:spcPct val="120000"/>
              </a:lnSpc>
              <a:defRPr/>
            </a:pPr>
            <a:r>
              <a:rPr lang="zh-CN" altLang="en-US" sz="2000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估算容易产生偏差</a:t>
            </a:r>
            <a:endParaRPr lang="zh-CN" altLang="en-US" sz="2000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  <a:p>
            <a:pPr defTabSz="580390">
              <a:lnSpc>
                <a:spcPct val="120000"/>
              </a:lnSpc>
              <a:defRPr/>
            </a:pPr>
            <a:endParaRPr lang="zh-CN" altLang="en-US" sz="2000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446088" y="1131570"/>
          <a:ext cx="5253355" cy="3179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063"/>
                <a:gridCol w="603250"/>
                <a:gridCol w="619125"/>
                <a:gridCol w="673100"/>
                <a:gridCol w="1336675"/>
                <a:gridCol w="1648142"/>
              </a:tblGrid>
              <a:tr h="4064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故事点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预计工时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实际工时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预计工时/故事点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实际工时/故事点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10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6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0.6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8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1.6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8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0.923076923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0.666666667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9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4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0.75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10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7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9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17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1.285714286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1.888888889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4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0.4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4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11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1.333333333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2.75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0.2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汇总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48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51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71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1.0625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1.392156863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平均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1.0625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1.4791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误差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10.84495786</a:t>
                      </a:r>
                      <a:endParaRPr lang="en-US" altLang="en-US" sz="1200" b="1">
                        <a:solidFill>
                          <a:srgbClr val="FF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仿宋" panose="02010609060101010101" charset="-122"/>
                          <a:ea typeface="仿宋" panose="02010609060101010101" charset="-122"/>
                        </a:rPr>
                        <a:t>16.66022933</a:t>
                      </a:r>
                      <a:endParaRPr lang="en-US" altLang="en-US" sz="1200" b="1">
                        <a:solidFill>
                          <a:srgbClr val="FF0000"/>
                        </a:solidFill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图表 2"/>
          <p:cNvGraphicFramePr/>
          <p:nvPr/>
        </p:nvGraphicFramePr>
        <p:xfrm>
          <a:off x="446405" y="1131570"/>
          <a:ext cx="5253355" cy="3251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46405" y="224155"/>
            <a:ext cx="6918960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度量数据：故事点，实际工时和预计工时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——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第二次迭代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5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10" name="Shape 2148"/>
          <p:cNvSpPr/>
          <p:nvPr/>
        </p:nvSpPr>
        <p:spPr>
          <a:xfrm>
            <a:off x="446405" y="4803775"/>
            <a:ext cx="4138930" cy="220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defTabSz="58039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FF0000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误差=SUM(每个故事比值-平均值)^2)</a:t>
            </a:r>
            <a:endParaRPr lang="zh-CN" altLang="en-US" sz="1200" kern="0" dirty="0">
              <a:solidFill>
                <a:srgbClr val="FF0000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446088" y="1131570"/>
          <a:ext cx="5253355" cy="314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063"/>
                <a:gridCol w="603250"/>
                <a:gridCol w="619125"/>
                <a:gridCol w="673100"/>
                <a:gridCol w="1336675"/>
                <a:gridCol w="1648142"/>
              </a:tblGrid>
              <a:tr h="4064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故事点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预计工时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实际工时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预计工时/故事点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实际工时/故事点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18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11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1.384615385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0.611111111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18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9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0.384615385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1.8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9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8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20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52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2.5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2.6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0.4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 i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7</a:t>
                      </a:r>
                      <a:endParaRPr lang="en-US" altLang="en-US" sz="1000" b="1" i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0.538461538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0.714285714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20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10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1.2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14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8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4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0.571428571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20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16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1.538461538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0.8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3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4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0.6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1.333333333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汇总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107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96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134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0.897196262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1.395833333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平均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0.987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1.252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误差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4.219806411</a:t>
                      </a:r>
                      <a:endParaRPr lang="en-US" altLang="en-US" sz="1200" b="1">
                        <a:solidFill>
                          <a:srgbClr val="FF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100" b="1">
                          <a:solidFill>
                            <a:srgbClr val="FF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宋体" panose="02010600030101010101" pitchFamily="2" charset="-122"/>
                        </a:rPr>
                        <a:t>26.20141833</a:t>
                      </a:r>
                      <a:endParaRPr lang="en-US" altLang="en-US" sz="1100" b="1">
                        <a:solidFill>
                          <a:srgbClr val="FF0000"/>
                        </a:solidFill>
                        <a:latin typeface="仿宋" panose="02010609060101010101" charset="-122"/>
                        <a:ea typeface="仿宋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Shape 2158"/>
          <p:cNvSpPr/>
          <p:nvPr/>
        </p:nvSpPr>
        <p:spPr>
          <a:xfrm>
            <a:off x="5808345" y="2138680"/>
            <a:ext cx="3225165" cy="2324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defTabSz="580390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1.</a:t>
            </a:r>
            <a:r>
              <a:rPr lang="zh-CN" altLang="en-US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实际工时与预计工时的误差总体有改善，</a:t>
            </a:r>
            <a:r>
              <a:rPr lang="zh-CN" altLang="en-US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个别项目被严重低估。</a:t>
            </a:r>
            <a:endParaRPr lang="zh-CN" altLang="en-US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  <a:p>
            <a:pPr defTabSz="580390">
              <a:lnSpc>
                <a:spcPct val="120000"/>
              </a:lnSpc>
              <a:defRPr/>
            </a:pPr>
            <a:endParaRPr lang="zh-CN" altLang="en-US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  <a:p>
            <a:pPr defTabSz="580390">
              <a:lnSpc>
                <a:spcPct val="120000"/>
              </a:lnSpc>
              <a:defRPr/>
            </a:pPr>
            <a:r>
              <a:rPr lang="en-US" altLang="zh-CN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2.</a:t>
            </a:r>
            <a:r>
              <a:rPr lang="zh-CN" altLang="en-US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通过细化用户故事，故事点与预计工时，实际工时的误差有较大减少。</a:t>
            </a:r>
            <a:endParaRPr lang="zh-CN" altLang="en-US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  <a:p>
            <a:pPr defTabSz="580390">
              <a:lnSpc>
                <a:spcPct val="120000"/>
              </a:lnSpc>
              <a:defRPr/>
            </a:pPr>
            <a:endParaRPr lang="en-US" altLang="zh-CN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446405" y="1131570"/>
          <a:ext cx="5253355" cy="3265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46405" y="231140"/>
            <a:ext cx="6918960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度量数据：情绪图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  ——  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一开发就暴跌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5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10" name="Shape 2148"/>
          <p:cNvSpPr/>
          <p:nvPr/>
        </p:nvSpPr>
        <p:spPr>
          <a:xfrm>
            <a:off x="721360" y="3956685"/>
            <a:ext cx="7701280" cy="663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defTabSz="580390">
              <a:lnSpc>
                <a:spcPct val="120000"/>
              </a:lnSpc>
              <a:defRPr/>
            </a:pPr>
            <a:r>
              <a:rPr lang="en-US" altLang="zh-CN" sz="1200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       </a:t>
            </a:r>
            <a:r>
              <a:rPr lang="zh-CN" altLang="en-US" sz="1200" kern="0" dirty="0">
                <a:solidFill>
                  <a:schemeClr val="tx1"/>
                </a:solidFill>
                <a:latin typeface="Arial" panose="020B0604020202090204"/>
                <a:ea typeface="微软雅黑" panose="020B0503020204020204" charset="-122"/>
                <a:cs typeface="+mn-cs"/>
                <a:sym typeface="Arial" panose="020B0604020202090204"/>
              </a:rPr>
              <a:t>总体来说团队的心情呈现U型，第一次迭代初期大家情绪明显较为高涨，到第一次迭代的末期，大部分同学的情绪都有一定程度的下跌，第一次迭代后同学们经过短暂的休息，心情有了一定的恢复，第二次投入开发的时候同学们心情也有短暂的下落，但之后大家马上调整恢复了。</a:t>
            </a:r>
            <a:endParaRPr lang="zh-CN" altLang="en-US" sz="1200" kern="0" dirty="0">
              <a:solidFill>
                <a:schemeClr val="tx1"/>
              </a:solidFill>
              <a:latin typeface="Arial" panose="020B0604020202090204"/>
              <a:ea typeface="微软雅黑" panose="020B0503020204020204" charset="-122"/>
              <a:cs typeface="+mn-cs"/>
              <a:sym typeface="Arial" panose="020B0604020202090204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pic>
        <p:nvPicPr>
          <p:cNvPr id="3" name="图片 2" descr="情绪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5715"/>
            <a:ext cx="9144000" cy="2680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3988130" y="1768976"/>
            <a:ext cx="20313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第三部分</a:t>
            </a:r>
            <a:endParaRPr lang="en-US" altLang="zh-CN" sz="2800" b="1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  <a:p>
            <a:pPr marL="0" lvl="1" algn="ctr"/>
            <a:r>
              <a:rPr lang="zh-CN" altLang="en-US" sz="36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团队总结</a:t>
            </a:r>
            <a:endParaRPr lang="en-US" altLang="zh-CN" sz="3600" b="1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707902" y="1419622"/>
            <a:ext cx="0" cy="192442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/>
        </p:nvSpPr>
        <p:spPr>
          <a:xfrm>
            <a:off x="2365836" y="2973601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PART 04</a:t>
            </a:r>
            <a:endParaRPr lang="zh-CN" altLang="en-US" sz="1600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9543" y="-29902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143730" y="1594716"/>
            <a:ext cx="1251477" cy="1251478"/>
            <a:chOff x="1581084" y="2239002"/>
            <a:chExt cx="878893" cy="878894"/>
          </a:xfrm>
        </p:grpSpPr>
        <p:grpSp>
          <p:nvGrpSpPr>
            <p:cNvPr id="63" name="Group 62"/>
            <p:cNvGrpSpPr/>
            <p:nvPr/>
          </p:nvGrpSpPr>
          <p:grpSpPr>
            <a:xfrm>
              <a:off x="1581084" y="2239002"/>
              <a:ext cx="878893" cy="878894"/>
              <a:chOff x="1606951" y="1753653"/>
              <a:chExt cx="1318670" cy="1318670"/>
            </a:xfrm>
          </p:grpSpPr>
          <p:sp>
            <p:nvSpPr>
              <p:cNvPr id="65" name="Oval 19"/>
              <p:cNvSpPr/>
              <p:nvPr/>
            </p:nvSpPr>
            <p:spPr bwMode="auto">
              <a:xfrm>
                <a:off x="1606951" y="1753653"/>
                <a:ext cx="1318670" cy="131867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endParaRPr>
              </a:p>
            </p:txBody>
          </p:sp>
          <p:sp>
            <p:nvSpPr>
              <p:cNvPr id="66" name="Oval 10"/>
              <p:cNvSpPr/>
              <p:nvPr/>
            </p:nvSpPr>
            <p:spPr bwMode="auto">
              <a:xfrm>
                <a:off x="1690222" y="1836924"/>
                <a:ext cx="1152128" cy="1152128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endParaRPr>
              </a:p>
            </p:txBody>
          </p:sp>
        </p:grpSp>
        <p:sp>
          <p:nvSpPr>
            <p:cNvPr id="64" name="TextBox 48"/>
            <p:cNvSpPr txBox="1"/>
            <p:nvPr/>
          </p:nvSpPr>
          <p:spPr>
            <a:xfrm>
              <a:off x="1759020" y="2444459"/>
              <a:ext cx="566568" cy="5187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03</a:t>
              </a:r>
              <a:endParaRPr lang="en-GB" altLang="zh-CN" sz="48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0"/>
          <p:cNvSpPr>
            <a:spLocks noChangeAspect="1"/>
          </p:cNvSpPr>
          <p:nvPr/>
        </p:nvSpPr>
        <p:spPr>
          <a:xfrm>
            <a:off x="1072777" y="1275606"/>
            <a:ext cx="413940" cy="413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1</a:t>
            </a:r>
            <a:endParaRPr lang="en-US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3" name="Oval 63"/>
          <p:cNvSpPr>
            <a:spLocks noChangeAspect="1"/>
          </p:cNvSpPr>
          <p:nvPr/>
        </p:nvSpPr>
        <p:spPr>
          <a:xfrm>
            <a:off x="1087178" y="2458842"/>
            <a:ext cx="413940" cy="4139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2</a:t>
            </a:r>
            <a:endParaRPr lang="en-US" sz="1350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4" name="Oval 66"/>
          <p:cNvSpPr>
            <a:spLocks noChangeAspect="1"/>
          </p:cNvSpPr>
          <p:nvPr/>
        </p:nvSpPr>
        <p:spPr>
          <a:xfrm>
            <a:off x="1072777" y="3642079"/>
            <a:ext cx="413940" cy="413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3</a:t>
            </a:r>
            <a:endParaRPr lang="en-US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680" y="127560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敏捷的工作方法与纠错能力</a:t>
            </a:r>
            <a:endParaRPr lang="zh-CN" altLang="en-US" sz="1600" dirty="0"/>
          </a:p>
        </p:txBody>
      </p:sp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611560" y="244846"/>
            <a:ext cx="2160240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团队的三大收获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7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91680" y="2472175"/>
            <a:ext cx="1843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专业技能的增强</a:t>
            </a:r>
            <a:endParaRPr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1691680" y="3686741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团队成员之间的友情和默契</a:t>
            </a:r>
            <a:endParaRPr lang="zh-CN" altLang="en-US" sz="1600" dirty="0"/>
          </a:p>
        </p:txBody>
      </p:sp>
      <p:sp>
        <p:nvSpPr>
          <p:cNvPr id="10" name="Rectangle 2"/>
          <p:cNvSpPr/>
          <p:nvPr/>
        </p:nvSpPr>
        <p:spPr>
          <a:xfrm>
            <a:off x="4877531" y="1181355"/>
            <a:ext cx="4008471" cy="296896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5724128" y="244846"/>
            <a:ext cx="2160240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沟通，协作，成长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0"/>
          <p:cNvSpPr>
            <a:spLocks noChangeAspect="1"/>
          </p:cNvSpPr>
          <p:nvPr/>
        </p:nvSpPr>
        <p:spPr>
          <a:xfrm>
            <a:off x="5468686" y="1203598"/>
            <a:ext cx="413940" cy="413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1</a:t>
            </a:r>
            <a:endParaRPr lang="en-US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3" name="Oval 63"/>
          <p:cNvSpPr>
            <a:spLocks noChangeAspect="1"/>
          </p:cNvSpPr>
          <p:nvPr/>
        </p:nvSpPr>
        <p:spPr>
          <a:xfrm>
            <a:off x="5483087" y="2386834"/>
            <a:ext cx="413940" cy="4139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2</a:t>
            </a:r>
            <a:endParaRPr lang="en-US" sz="1350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4" name="Oval 66"/>
          <p:cNvSpPr>
            <a:spLocks noChangeAspect="1"/>
          </p:cNvSpPr>
          <p:nvPr/>
        </p:nvSpPr>
        <p:spPr>
          <a:xfrm>
            <a:off x="5468686" y="3570071"/>
            <a:ext cx="413940" cy="413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3</a:t>
            </a:r>
            <a:endParaRPr lang="en-US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7029" y="1203598"/>
            <a:ext cx="1843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各次会议中成员发言时间不平均</a:t>
            </a:r>
            <a:endParaRPr lang="zh-CN" altLang="en-US" sz="1400" dirty="0"/>
          </a:p>
        </p:txBody>
      </p:sp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611560" y="244846"/>
            <a:ext cx="1872208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团队的改进之处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7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65831" y="2414155"/>
            <a:ext cx="1843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重实干而轻沟通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6165831" y="3623179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前期规划不到位</a:t>
            </a:r>
            <a:endParaRPr lang="zh-CN" altLang="en-US" sz="1400" dirty="0"/>
          </a:p>
        </p:txBody>
      </p:sp>
      <p:sp>
        <p:nvSpPr>
          <p:cNvPr id="10" name="Rectangle 2"/>
          <p:cNvSpPr/>
          <p:nvPr/>
        </p:nvSpPr>
        <p:spPr>
          <a:xfrm>
            <a:off x="827584" y="1109347"/>
            <a:ext cx="4008471" cy="296896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611560" y="244846"/>
            <a:ext cx="1872208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团队成员感想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7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5616" y="928336"/>
            <a:ext cx="6624736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200" dirty="0"/>
              <a:t>对于项目交付而言，良好的沟通和优秀的过程管理和专业技术的使用同样重要。</a:t>
            </a:r>
            <a:endParaRPr lang="en-US" altLang="zh-CN" sz="1200" dirty="0"/>
          </a:p>
          <a:p>
            <a:pPr algn="r"/>
            <a:r>
              <a:rPr lang="en-US" altLang="zh-CN" sz="1200" dirty="0"/>
              <a:t>------</a:t>
            </a:r>
            <a:r>
              <a:rPr lang="zh-CN" altLang="en-US" sz="1200" dirty="0"/>
              <a:t>杨卓熹</a:t>
            </a:r>
            <a:endParaRPr lang="en-US" altLang="zh-CN" sz="1200" dirty="0"/>
          </a:p>
          <a:p>
            <a:endParaRPr lang="en-US" altLang="zh-CN" sz="12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/>
              <a:t>本次开发与之前几次最大的不同在于对ba的要求更高了，因为这一次我们需要直接和用户沟通，加上这次开发任务重，时间短。想要较好的完成这次开发任务，需要一个能力强大的ba确定用户的需求并规划好整组的开发流程。</a:t>
            </a:r>
            <a:endParaRPr lang="en-US" altLang="zh-CN" sz="1200" dirty="0"/>
          </a:p>
          <a:p>
            <a:pPr algn="r"/>
            <a:r>
              <a:rPr lang="en-US" altLang="zh-CN" sz="1200" dirty="0"/>
              <a:t>------</a:t>
            </a:r>
            <a:r>
              <a:rPr lang="zh-CN" altLang="en-US" sz="1200" dirty="0"/>
              <a:t>倪东升</a:t>
            </a:r>
            <a:endParaRPr lang="en-US" altLang="zh-CN" sz="1200" dirty="0"/>
          </a:p>
          <a:p>
            <a:endParaRPr lang="en-US" altLang="zh-CN" sz="12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200" dirty="0"/>
              <a:t>最大收获点：对于前端组件之间的传参有了更深层次的了解，首次使用</a:t>
            </a:r>
            <a:r>
              <a:rPr lang="en-US" altLang="zh-CN" sz="1200" dirty="0" err="1"/>
              <a:t>echarts</a:t>
            </a:r>
            <a:r>
              <a:rPr lang="zh-CN" altLang="en-US" sz="1200" dirty="0"/>
              <a:t>并且在绘制火车和航线图的时候，花了三天多的时间理解了实现逻辑并复现出来。最大的感触：界面风格的一致性很重要，理解用户的需求更重要，用户想要的功能才是最重要的功能。</a:t>
            </a:r>
            <a:endParaRPr lang="en-US" altLang="zh-CN" sz="1200" dirty="0"/>
          </a:p>
          <a:p>
            <a:pPr algn="r"/>
            <a:r>
              <a:rPr lang="en-US" altLang="zh-CN" sz="1200" dirty="0"/>
              <a:t>------</a:t>
            </a:r>
            <a:r>
              <a:rPr lang="zh-CN" altLang="en-US" sz="1200" dirty="0"/>
              <a:t>梁皓涵</a:t>
            </a:r>
            <a:endParaRPr lang="en-US" altLang="zh-CN" sz="1200" dirty="0"/>
          </a:p>
          <a:p>
            <a:endParaRPr lang="en-US" altLang="zh-CN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/>
              <a:t>   原型设计十分重要。从开发的角度，原型设计可以少走弯路，提高效率；从用户的角度页面美观和功能齐全同样重要。</a:t>
            </a:r>
            <a:endParaRPr lang="en-US" altLang="zh-CN" sz="1200" dirty="0"/>
          </a:p>
          <a:p>
            <a:pPr algn="r"/>
            <a:r>
              <a:rPr lang="en-US" altLang="zh-CN" sz="1200" dirty="0"/>
              <a:t>------</a:t>
            </a:r>
            <a:r>
              <a:rPr lang="zh-CN" altLang="en-US" sz="1200" dirty="0"/>
              <a:t>王淞</a:t>
            </a:r>
            <a:endParaRPr lang="en-US" altLang="zh-CN" sz="1200" dirty="0"/>
          </a:p>
          <a:p>
            <a:pPr algn="r"/>
            <a:endParaRPr lang="en-US" altLang="zh-CN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/>
              <a:t>   任务较小的相同模块由同一成员或少数成员协调完成，否则应当确定模块编写标准。</a:t>
            </a:r>
            <a:endParaRPr lang="en-US" altLang="zh-CN" sz="1200" dirty="0"/>
          </a:p>
          <a:p>
            <a:pPr algn="r"/>
            <a:r>
              <a:rPr lang="en-US" altLang="zh-CN" sz="1200" dirty="0"/>
              <a:t>------</a:t>
            </a:r>
            <a:r>
              <a:rPr lang="zh-CN" altLang="en-US" sz="1200" dirty="0"/>
              <a:t>严晨</a:t>
            </a:r>
            <a:endParaRPr lang="en-US" altLang="zh-CN" sz="1200" dirty="0"/>
          </a:p>
          <a:p>
            <a:pPr algn="r"/>
            <a:endParaRPr lang="en-US" altLang="zh-CN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40768" y="699542"/>
            <a:ext cx="64624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altLang="zh-CN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1200" dirty="0"/>
              <a:t>1.</a:t>
            </a:r>
            <a:r>
              <a:rPr lang="zh-CN" altLang="en-US" sz="1200" dirty="0"/>
              <a:t>与客户沟通比看需求文档更直接 </a:t>
            </a:r>
            <a:r>
              <a:rPr lang="en-US" altLang="zh-CN" sz="1200" dirty="0"/>
              <a:t>2.</a:t>
            </a:r>
            <a:r>
              <a:rPr lang="zh-CN" altLang="en-US" sz="1200" dirty="0"/>
              <a:t>每日站会意义很大，总结前一天计划今天，目标清晰，弥补不足</a:t>
            </a:r>
            <a:r>
              <a:rPr lang="en-US" altLang="zh-CN" sz="1200" dirty="0"/>
              <a:t>.3.</a:t>
            </a:r>
            <a:r>
              <a:rPr lang="zh-CN" altLang="en-US" sz="1200" dirty="0"/>
              <a:t>信任团队 ，及时交流，遇到问题队员之间互帮互助。</a:t>
            </a:r>
            <a:endParaRPr lang="en-US" altLang="zh-CN" sz="1200" dirty="0"/>
          </a:p>
          <a:p>
            <a:pPr algn="r"/>
            <a:r>
              <a:rPr lang="en-US" altLang="zh-CN" sz="1200" dirty="0"/>
              <a:t>------</a:t>
            </a:r>
            <a:r>
              <a:rPr lang="zh-CN" altLang="en-US" sz="1200" dirty="0"/>
              <a:t>查克能</a:t>
            </a:r>
            <a:endParaRPr lang="en-US" altLang="zh-CN" sz="1200" dirty="0"/>
          </a:p>
          <a:p>
            <a:pPr algn="r"/>
            <a:endParaRPr lang="en-US" altLang="zh-CN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endParaRPr lang="en-US" altLang="zh-CN" sz="1200" dirty="0">
              <a:latin typeface="+mn-ea"/>
              <a:ea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我们做到了竭尽全力，拥抱变化，快速响应。与助教和老师勤沟通，最后的交付版凝结了我们奋斗的结晶。</a:t>
            </a:r>
            <a:endParaRPr lang="en-US" altLang="zh-CN" sz="1200" dirty="0">
              <a:latin typeface="+mn-ea"/>
              <a:ea typeface="+mn-ea"/>
            </a:endParaRPr>
          </a:p>
          <a:p>
            <a:pPr algn="r"/>
            <a:r>
              <a:rPr lang="en-US" altLang="zh-CN" sz="1200" dirty="0">
                <a:latin typeface="+mn-ea"/>
                <a:ea typeface="+mn-ea"/>
              </a:rPr>
              <a:t>------</a:t>
            </a:r>
            <a:r>
              <a:rPr lang="zh-CN" altLang="en-US" sz="1200" dirty="0">
                <a:latin typeface="+mn-ea"/>
                <a:ea typeface="+mn-ea"/>
              </a:rPr>
              <a:t>廉皓然</a:t>
            </a:r>
            <a:endParaRPr lang="en-US" altLang="zh-CN" sz="1200" dirty="0">
              <a:latin typeface="+mn-ea"/>
              <a:ea typeface="+mn-ea"/>
            </a:endParaRPr>
          </a:p>
          <a:p>
            <a:pPr algn="r"/>
            <a:endParaRPr lang="en-US" altLang="zh-CN" sz="1200" dirty="0">
              <a:latin typeface="+mn-ea"/>
              <a:ea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感想：在敏捷过程中时刻记得交流：</a:t>
            </a:r>
            <a:r>
              <a:rPr lang="en-US" altLang="zh-CN" sz="1200" dirty="0">
                <a:latin typeface="+mn-ea"/>
                <a:ea typeface="+mn-ea"/>
              </a:rPr>
              <a:t>PO</a:t>
            </a:r>
            <a:r>
              <a:rPr lang="zh-CN" altLang="en-US" sz="1200" dirty="0">
                <a:latin typeface="+mn-ea"/>
                <a:ea typeface="+mn-ea"/>
              </a:rPr>
              <a:t>与用户之间的交流、</a:t>
            </a:r>
            <a:r>
              <a:rPr lang="en-US" altLang="zh-CN" sz="1200" dirty="0">
                <a:latin typeface="+mn-ea"/>
                <a:ea typeface="+mn-ea"/>
              </a:rPr>
              <a:t>PO</a:t>
            </a:r>
            <a:r>
              <a:rPr lang="zh-CN" altLang="en-US" sz="1200" dirty="0">
                <a:latin typeface="+mn-ea"/>
                <a:ea typeface="+mn-ea"/>
              </a:rPr>
              <a:t>与开发团队之间的交流与团队成员开发过程中的交流。</a:t>
            </a:r>
            <a:endParaRPr lang="en-US" altLang="zh-CN" sz="1200" dirty="0">
              <a:latin typeface="+mn-ea"/>
              <a:ea typeface="+mn-ea"/>
            </a:endParaRPr>
          </a:p>
          <a:p>
            <a:pPr algn="r"/>
            <a:r>
              <a:rPr lang="en-US" altLang="zh-CN" sz="1200" dirty="0">
                <a:latin typeface="+mn-ea"/>
                <a:ea typeface="+mn-ea"/>
              </a:rPr>
              <a:t>------</a:t>
            </a:r>
            <a:r>
              <a:rPr lang="zh-CN" altLang="en-US" sz="1200" dirty="0">
                <a:latin typeface="+mn-ea"/>
                <a:ea typeface="+mn-ea"/>
              </a:rPr>
              <a:t>陈新钰</a:t>
            </a:r>
            <a:endParaRPr lang="en-US" altLang="zh-CN" sz="1200" dirty="0">
              <a:latin typeface="+mn-ea"/>
              <a:ea typeface="+mn-ea"/>
            </a:endParaRPr>
          </a:p>
          <a:p>
            <a:pPr algn="r"/>
            <a:endParaRPr lang="en-US" altLang="zh-CN" sz="1200" dirty="0">
              <a:latin typeface="+mn-ea"/>
              <a:ea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通过本次小学期的实践，我对于敏捷中的一些诸如用户故事的攥写、需求的选择、看板的使用、每日站会的作用、迭代的意义，以及开发团队之间的合作，</a:t>
            </a:r>
            <a:r>
              <a:rPr lang="en-US" altLang="zh-CN" sz="1200" dirty="0" err="1">
                <a:latin typeface="+mn-ea"/>
                <a:ea typeface="+mn-ea"/>
              </a:rPr>
              <a:t>Devops</a:t>
            </a:r>
            <a:r>
              <a:rPr lang="zh-CN" altLang="en-US" sz="1200" dirty="0">
                <a:latin typeface="+mn-ea"/>
                <a:ea typeface="+mn-ea"/>
              </a:rPr>
              <a:t>的开发模式等等有了更加切实的理解。同时，通过和组间队员的合作，我也明确了敏捷开发中各个角色的功能和意义，了解了良好合作的实现方式。总之，通过这十几天的学习和讲座，我再一次全面熟悉了敏捷开发的流程。</a:t>
            </a:r>
            <a:endParaRPr lang="en-US" altLang="zh-CN" sz="1200" dirty="0">
              <a:latin typeface="+mn-ea"/>
              <a:ea typeface="+mn-ea"/>
            </a:endParaRPr>
          </a:p>
          <a:p>
            <a:pPr algn="r"/>
            <a:r>
              <a:rPr lang="en-US" altLang="zh-CN" sz="1200" dirty="0">
                <a:latin typeface="+mn-ea"/>
                <a:ea typeface="+mn-ea"/>
              </a:rPr>
              <a:t>------</a:t>
            </a:r>
            <a:r>
              <a:rPr lang="zh-CN" altLang="en-US" sz="1200" dirty="0">
                <a:latin typeface="+mn-ea"/>
                <a:ea typeface="+mn-ea"/>
              </a:rPr>
              <a:t>王立芃</a:t>
            </a:r>
            <a:endParaRPr lang="en-US" altLang="zh-CN" sz="1200" dirty="0">
              <a:latin typeface="+mn-ea"/>
              <a:ea typeface="+mn-ea"/>
            </a:endParaRPr>
          </a:p>
          <a:p>
            <a:pPr marL="171450" indent="-171450" algn="r">
              <a:buFont typeface="Arial" panose="020B0604020202090204" pitchFamily="34" charset="0"/>
              <a:buChar char="•"/>
            </a:pPr>
            <a:endParaRPr lang="en-US" altLang="zh-CN" sz="1200" dirty="0">
              <a:latin typeface="+mn-ea"/>
              <a:ea typeface="+mn-ea"/>
            </a:endParaRPr>
          </a:p>
        </p:txBody>
      </p:sp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611560" y="244846"/>
            <a:ext cx="1872208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团队成员感想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5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3988130" y="1768976"/>
            <a:ext cx="20313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第四部分</a:t>
            </a:r>
            <a:endParaRPr lang="en-US" altLang="zh-CN" sz="2800" b="1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  <a:p>
            <a:pPr marL="0" lvl="1" algn="ctr"/>
            <a:r>
              <a:rPr lang="zh-CN" altLang="en-US" sz="36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团队照片</a:t>
            </a:r>
            <a:endParaRPr lang="en-US" altLang="zh-CN" sz="3600" b="1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707902" y="1419622"/>
            <a:ext cx="0" cy="192442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/>
        </p:nvSpPr>
        <p:spPr>
          <a:xfrm>
            <a:off x="2365836" y="2973601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PART 04</a:t>
            </a:r>
            <a:endParaRPr lang="zh-CN" altLang="en-US" sz="1600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9543" y="-29902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143730" y="1594716"/>
            <a:ext cx="1251477" cy="1251478"/>
            <a:chOff x="1581084" y="2239002"/>
            <a:chExt cx="878893" cy="878894"/>
          </a:xfrm>
        </p:grpSpPr>
        <p:grpSp>
          <p:nvGrpSpPr>
            <p:cNvPr id="63" name="Group 62"/>
            <p:cNvGrpSpPr/>
            <p:nvPr/>
          </p:nvGrpSpPr>
          <p:grpSpPr>
            <a:xfrm>
              <a:off x="1581084" y="2239002"/>
              <a:ext cx="878893" cy="878894"/>
              <a:chOff x="1606951" y="1753653"/>
              <a:chExt cx="1318670" cy="1318670"/>
            </a:xfrm>
          </p:grpSpPr>
          <p:sp>
            <p:nvSpPr>
              <p:cNvPr id="65" name="Oval 19"/>
              <p:cNvSpPr/>
              <p:nvPr/>
            </p:nvSpPr>
            <p:spPr bwMode="auto">
              <a:xfrm>
                <a:off x="1606951" y="1753653"/>
                <a:ext cx="1318670" cy="131867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endParaRPr>
              </a:p>
            </p:txBody>
          </p:sp>
          <p:sp>
            <p:nvSpPr>
              <p:cNvPr id="66" name="Oval 10"/>
              <p:cNvSpPr/>
              <p:nvPr/>
            </p:nvSpPr>
            <p:spPr bwMode="auto">
              <a:xfrm>
                <a:off x="1690222" y="1836924"/>
                <a:ext cx="1152128" cy="1152128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endParaRPr>
              </a:p>
            </p:txBody>
          </p:sp>
        </p:grpSp>
        <p:sp>
          <p:nvSpPr>
            <p:cNvPr id="64" name="TextBox 48"/>
            <p:cNvSpPr txBox="1"/>
            <p:nvPr/>
          </p:nvSpPr>
          <p:spPr>
            <a:xfrm>
              <a:off x="1759020" y="2444459"/>
              <a:ext cx="566568" cy="5187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04</a:t>
              </a:r>
              <a:endParaRPr lang="en-GB" altLang="zh-CN" sz="48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46485" y="223838"/>
            <a:ext cx="3815953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开发过程照片</a:t>
            </a:r>
            <a:endParaRPr lang="en-US" altLang="zh-CN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5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54" b="16384"/>
          <a:stretch>
            <a:fillRect/>
          </a:stretch>
        </p:blipFill>
        <p:spPr>
          <a:xfrm>
            <a:off x="251520" y="1618853"/>
            <a:ext cx="3600400" cy="26642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5616" y="43439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欢乐的开发氛围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89" y="184539"/>
            <a:ext cx="2179127" cy="16343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16018" y="1923678"/>
            <a:ext cx="164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四人</a:t>
            </a:r>
            <a:r>
              <a:rPr lang="en-US" altLang="zh-CN" dirty="0"/>
              <a:t>”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52" y="2531901"/>
            <a:ext cx="2744245" cy="205818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56176" y="4644310"/>
            <a:ext cx="151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交付前的夜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3972424" y="1769869"/>
            <a:ext cx="29260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14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第一部分</a:t>
            </a:r>
            <a:endParaRPr lang="en-US" altLang="zh-CN" sz="2800" b="1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  <a:p>
            <a:pPr marL="0" lvl="1" algn="l"/>
            <a:r>
              <a:rPr lang="zh-CN" altLang="en-US" sz="36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团队成员分工</a:t>
            </a:r>
            <a:endParaRPr lang="zh-CN" altLang="en-US" sz="3600" b="1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708537" y="1419622"/>
            <a:ext cx="0" cy="192442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/>
        </p:nvSpPr>
        <p:spPr>
          <a:xfrm>
            <a:off x="2365836" y="2973601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PART 01</a:t>
            </a:r>
            <a:endParaRPr lang="zh-CN" altLang="en-US" sz="1600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9543" y="-29902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143730" y="1594716"/>
            <a:ext cx="1251477" cy="1251478"/>
            <a:chOff x="1581084" y="2239002"/>
            <a:chExt cx="878893" cy="878894"/>
          </a:xfrm>
        </p:grpSpPr>
        <p:grpSp>
          <p:nvGrpSpPr>
            <p:cNvPr id="63" name="Group 62"/>
            <p:cNvGrpSpPr/>
            <p:nvPr/>
          </p:nvGrpSpPr>
          <p:grpSpPr>
            <a:xfrm>
              <a:off x="1581084" y="2239002"/>
              <a:ext cx="878893" cy="878894"/>
              <a:chOff x="1606951" y="1753653"/>
              <a:chExt cx="1318670" cy="1318670"/>
            </a:xfrm>
          </p:grpSpPr>
          <p:sp>
            <p:nvSpPr>
              <p:cNvPr id="65" name="Oval 19"/>
              <p:cNvSpPr/>
              <p:nvPr/>
            </p:nvSpPr>
            <p:spPr bwMode="auto">
              <a:xfrm>
                <a:off x="1606951" y="1753653"/>
                <a:ext cx="1318670" cy="131867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endParaRPr>
              </a:p>
            </p:txBody>
          </p:sp>
          <p:sp>
            <p:nvSpPr>
              <p:cNvPr id="66" name="Oval 10"/>
              <p:cNvSpPr/>
              <p:nvPr/>
            </p:nvSpPr>
            <p:spPr bwMode="auto">
              <a:xfrm>
                <a:off x="1690222" y="1836924"/>
                <a:ext cx="1152128" cy="1152128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endParaRPr>
              </a:p>
            </p:txBody>
          </p:sp>
        </p:grpSp>
        <p:sp>
          <p:nvSpPr>
            <p:cNvPr id="64" name="TextBox 48"/>
            <p:cNvSpPr txBox="1"/>
            <p:nvPr/>
          </p:nvSpPr>
          <p:spPr>
            <a:xfrm>
              <a:off x="1759020" y="2444459"/>
              <a:ext cx="566568" cy="5187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01</a:t>
              </a:r>
              <a:endParaRPr lang="en-GB" altLang="zh-CN" sz="48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26590"/>
            <a:ext cx="9144000" cy="1289685"/>
          </a:xfrm>
          <a:prstGeom prst="rect">
            <a:avLst/>
          </a:prstGeom>
        </p:spPr>
      </p:pic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46485" y="223838"/>
            <a:ext cx="3815953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开发过程照片</a:t>
            </a:r>
            <a:endParaRPr lang="en-US" altLang="zh-CN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5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56965" y="1880870"/>
            <a:ext cx="5351780" cy="491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98358" y="1638127"/>
            <a:ext cx="5472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感谢大家的聆听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欢迎大家批评指正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46485" y="244158"/>
            <a:ext cx="3815953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团队成员分工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5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19672" y="1419622"/>
            <a:ext cx="2425065" cy="2567614"/>
            <a:chOff x="587375" y="1920239"/>
            <a:chExt cx="2625725" cy="2716461"/>
          </a:xfrm>
        </p:grpSpPr>
        <p:sp>
          <p:nvSpPr>
            <p:cNvPr id="17" name="矩形 16"/>
            <p:cNvSpPr/>
            <p:nvPr/>
          </p:nvSpPr>
          <p:spPr>
            <a:xfrm>
              <a:off x="587375" y="1920239"/>
              <a:ext cx="2625725" cy="3943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87375" y="1920239"/>
              <a:ext cx="542925" cy="3943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01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54112" y="1948130"/>
              <a:ext cx="1771968" cy="3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前端</a:t>
              </a:r>
              <a:r>
                <a:rPr lang="en-US" altLang="zh-CN" sz="180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——5</a:t>
              </a:r>
              <a:r>
                <a:rPr lang="zh-CN" altLang="en-US" sz="180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名</a:t>
              </a:r>
              <a:endParaRPr lang="zh-CN" altLang="en-US" sz="18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7375" y="2342464"/>
              <a:ext cx="2625725" cy="2294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zh-CN" altLang="en-US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王淞</a:t>
              </a:r>
              <a:endPara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  <a:p>
              <a:pPr algn="ctr">
                <a:spcBef>
                  <a:spcPts val="450"/>
                </a:spcBef>
              </a:pPr>
              <a:r>
                <a:rPr lang="zh-CN" altLang="en-US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陈新钰</a:t>
              </a:r>
              <a:endPara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  <a:p>
              <a:pPr algn="ctr">
                <a:spcBef>
                  <a:spcPts val="450"/>
                </a:spcBef>
              </a:pPr>
              <a:r>
                <a:rPr lang="zh-CN" altLang="en-US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梁皓涵</a:t>
              </a:r>
              <a:endPara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  <a:p>
              <a:pPr algn="ctr">
                <a:spcBef>
                  <a:spcPts val="450"/>
                </a:spcBef>
              </a:pPr>
              <a:r>
                <a:rPr lang="zh-CN" altLang="en-US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王立芃</a:t>
              </a:r>
              <a:endPara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  <a:p>
              <a:pPr algn="ctr">
                <a:spcBef>
                  <a:spcPts val="450"/>
                </a:spcBef>
              </a:pPr>
              <a:r>
                <a:rPr lang="zh-CN" altLang="en-US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查克能</a:t>
              </a:r>
              <a:endPara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330679" y="1665419"/>
            <a:ext cx="2901383" cy="1914080"/>
            <a:chOff x="587375" y="1920239"/>
            <a:chExt cx="2907453" cy="2030415"/>
          </a:xfrm>
        </p:grpSpPr>
        <p:sp>
          <p:nvSpPr>
            <p:cNvPr id="27" name="矩形 26"/>
            <p:cNvSpPr/>
            <p:nvPr/>
          </p:nvSpPr>
          <p:spPr>
            <a:xfrm>
              <a:off x="587375" y="1920239"/>
              <a:ext cx="2625725" cy="3943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87375" y="1920239"/>
              <a:ext cx="542925" cy="3943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02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54111" y="1948130"/>
              <a:ext cx="1798462" cy="390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后端</a:t>
              </a:r>
              <a:r>
                <a:rPr lang="en-US" altLang="zh-CN" sz="180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——4</a:t>
              </a:r>
              <a:r>
                <a:rPr lang="zh-CN" altLang="en-US" sz="180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名</a:t>
              </a:r>
              <a:endParaRPr lang="zh-CN" altLang="en-US" sz="18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87375" y="2342726"/>
              <a:ext cx="2907453" cy="1607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严晨</a:t>
              </a:r>
              <a:endPara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  <a:p>
              <a:pPr algn="ctr">
                <a:spcBef>
                  <a:spcPts val="450"/>
                </a:spcBef>
              </a:pP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杨卓熹（</a:t>
              </a:r>
              <a:r>
                <a:rPr lang="en-US" altLang="zh-CN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BA</a:t>
              </a: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）</a:t>
              </a:r>
              <a:endPara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  <a:p>
              <a:pPr algn="ctr">
                <a:spcBef>
                  <a:spcPts val="450"/>
                </a:spcBef>
              </a:pP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倪东升（</a:t>
              </a:r>
              <a:r>
                <a:rPr lang="en-US" altLang="zh-CN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SM</a:t>
              </a: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）</a:t>
              </a:r>
              <a:endPara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  <a:p>
              <a:pPr algn="ctr">
                <a:spcBef>
                  <a:spcPts val="450"/>
                </a:spcBef>
              </a:pP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廉皓然</a:t>
              </a:r>
              <a:endPara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11"/>
          <p:cNvSpPr txBox="1"/>
          <p:nvPr/>
        </p:nvSpPr>
        <p:spPr>
          <a:xfrm>
            <a:off x="3923928" y="1756549"/>
            <a:ext cx="311785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第二部分</a:t>
            </a:r>
            <a:endParaRPr lang="en-US" altLang="zh-CN" sz="2800" b="1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  <a:p>
            <a:pPr marL="0" lvl="1" algn="ctr"/>
            <a:r>
              <a:rPr lang="zh-CN" altLang="en-US" sz="3600" b="1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用户故事介绍</a:t>
            </a:r>
            <a:endParaRPr lang="zh-CN" altLang="en-US" sz="3600" b="1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3707902" y="1419622"/>
            <a:ext cx="0" cy="192442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3"/>
          <p:cNvSpPr txBox="1"/>
          <p:nvPr/>
        </p:nvSpPr>
        <p:spPr>
          <a:xfrm>
            <a:off x="2365836" y="2973601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PART 02</a:t>
            </a:r>
            <a:endParaRPr lang="zh-CN" altLang="en-US" sz="1600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2143730" y="1594716"/>
            <a:ext cx="1251477" cy="1251478"/>
            <a:chOff x="1581084" y="2239002"/>
            <a:chExt cx="878893" cy="878894"/>
          </a:xfrm>
        </p:grpSpPr>
        <p:grpSp>
          <p:nvGrpSpPr>
            <p:cNvPr id="72" name="Group 62"/>
            <p:cNvGrpSpPr/>
            <p:nvPr/>
          </p:nvGrpSpPr>
          <p:grpSpPr>
            <a:xfrm>
              <a:off x="1581084" y="2239002"/>
              <a:ext cx="878893" cy="878894"/>
              <a:chOff x="1606951" y="1753653"/>
              <a:chExt cx="1318670" cy="1318670"/>
            </a:xfrm>
          </p:grpSpPr>
          <p:sp>
            <p:nvSpPr>
              <p:cNvPr id="74" name="Oval 19"/>
              <p:cNvSpPr/>
              <p:nvPr/>
            </p:nvSpPr>
            <p:spPr bwMode="auto">
              <a:xfrm>
                <a:off x="1606951" y="1753653"/>
                <a:ext cx="1318670" cy="131867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endParaRPr>
              </a:p>
            </p:txBody>
          </p:sp>
          <p:sp>
            <p:nvSpPr>
              <p:cNvPr id="75" name="Oval 10"/>
              <p:cNvSpPr/>
              <p:nvPr/>
            </p:nvSpPr>
            <p:spPr bwMode="auto">
              <a:xfrm>
                <a:off x="1690222" y="1836924"/>
                <a:ext cx="1152128" cy="1152128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endParaRPr>
              </a:p>
            </p:txBody>
          </p:sp>
        </p:grpSp>
        <p:sp>
          <p:nvSpPr>
            <p:cNvPr id="73" name="TextBox 48"/>
            <p:cNvSpPr txBox="1"/>
            <p:nvPr/>
          </p:nvSpPr>
          <p:spPr>
            <a:xfrm>
              <a:off x="1759020" y="2444459"/>
              <a:ext cx="566568" cy="5187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02</a:t>
              </a:r>
              <a:endParaRPr lang="en-GB" altLang="zh-CN" sz="48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0" y="411510"/>
            <a:ext cx="4009925" cy="23442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676185"/>
            <a:ext cx="5220072" cy="2467315"/>
          </a:xfrm>
          <a:prstGeom prst="rect">
            <a:avLst/>
          </a:prstGeom>
        </p:spPr>
      </p:pic>
      <p:sp>
        <p:nvSpPr>
          <p:cNvPr id="8" name="文本框 2"/>
          <p:cNvSpPr txBox="1">
            <a:spLocks noChangeArrowheads="1"/>
          </p:cNvSpPr>
          <p:nvPr/>
        </p:nvSpPr>
        <p:spPr bwMode="auto">
          <a:xfrm>
            <a:off x="5796136" y="771550"/>
            <a:ext cx="3549451" cy="39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用户故事地图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46485" y="223838"/>
            <a:ext cx="6645795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原始需求划分的最终用户故事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——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六大史诗及所属故事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5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24" name="Text Placeholder 3"/>
          <p:cNvSpPr txBox="1"/>
          <p:nvPr/>
        </p:nvSpPr>
        <p:spPr>
          <a:xfrm>
            <a:off x="1969883" y="3840238"/>
            <a:ext cx="1680209" cy="10218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用户信息</a:t>
            </a:r>
            <a:endParaRPr lang="zh-CN" altLang="en-US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r>
              <a:rPr lang="en-US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1.</a:t>
            </a:r>
            <a:r>
              <a:rPr lang="zh-CN" altLang="en-US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订阅疫情信息</a:t>
            </a:r>
            <a:endParaRPr lang="zh-CN" altLang="en-US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2.</a:t>
            </a:r>
            <a:r>
              <a:rPr lang="zh-CN" altLang="en-US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创建个人账号</a:t>
            </a:r>
            <a:endParaRPr lang="zh-CN" altLang="en-US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3.</a:t>
            </a:r>
            <a:r>
              <a:rPr lang="zh-CN" altLang="en-US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登录个人账号</a:t>
            </a:r>
            <a:endParaRPr lang="en-US" altLang="zh-CN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4.</a:t>
            </a:r>
            <a:r>
              <a:rPr lang="zh-CN" altLang="en-US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退出个人登录</a:t>
            </a:r>
            <a:endParaRPr lang="zh-CN" altLang="en-US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</p:txBody>
      </p:sp>
      <p:sp>
        <p:nvSpPr>
          <p:cNvPr id="25" name="Text Placeholder 3"/>
          <p:cNvSpPr txBox="1"/>
          <p:nvPr/>
        </p:nvSpPr>
        <p:spPr>
          <a:xfrm>
            <a:off x="955948" y="2618501"/>
            <a:ext cx="1680209" cy="65248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4"/>
                </a:solidFill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防控知识管理</a:t>
            </a:r>
            <a:endParaRPr lang="zh-CN" altLang="en-US" b="1" dirty="0">
              <a:solidFill>
                <a:schemeClr val="accent4"/>
              </a:solidFill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lvl="0" algn="l" defTabSz="914400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1.置顶防控问题的某个回答</a:t>
            </a:r>
            <a:endParaRPr lang="en-US" altLang="zh-CN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lvl="0" algn="l" defTabSz="914400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2.发布防控小知识</a:t>
            </a:r>
            <a:endParaRPr lang="en-US" altLang="zh-CN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</p:txBody>
      </p:sp>
      <p:sp>
        <p:nvSpPr>
          <p:cNvPr id="26" name="Text Placeholder 3"/>
          <p:cNvSpPr txBox="1"/>
          <p:nvPr/>
        </p:nvSpPr>
        <p:spPr>
          <a:xfrm>
            <a:off x="1605641" y="1239282"/>
            <a:ext cx="1954274" cy="6186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3"/>
                </a:solidFill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出行预警提示</a:t>
            </a:r>
            <a:endParaRPr lang="zh-CN" altLang="en-US" b="1" dirty="0">
              <a:solidFill>
                <a:schemeClr val="accent3"/>
              </a:solidFill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lvl="0" algn="l" defTabSz="914400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1.获取涉及国内外中高风险地区的航班和火车</a:t>
            </a:r>
            <a:endParaRPr lang="en-US" altLang="zh-CN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</p:txBody>
      </p:sp>
      <p:sp>
        <p:nvSpPr>
          <p:cNvPr id="27" name="Text Placeholder 3"/>
          <p:cNvSpPr txBox="1"/>
          <p:nvPr/>
        </p:nvSpPr>
        <p:spPr>
          <a:xfrm>
            <a:off x="5754835" y="3796139"/>
            <a:ext cx="2858098" cy="15711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4"/>
                </a:solidFill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疫情信息展示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</a:b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1.</a:t>
            </a:r>
            <a:r>
              <a:rPr lang="zh-CN" altLang="en-US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查看国内疫情地图</a:t>
            </a:r>
            <a:endParaRPr lang="zh-CN" altLang="en-US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2.获取以时间轴的形式展示的方发布的疫情通告</a:t>
            </a:r>
            <a:endParaRPr lang="en-US" altLang="zh-CN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3.查看各个国家的总体疫情数据</a:t>
            </a:r>
            <a:endParaRPr lang="en-US" altLang="zh-CN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4.查看世界疫情地图</a:t>
            </a:r>
            <a:endParaRPr lang="en-US" altLang="zh-CN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5.获取疫情相关的新闻，分类展示</a:t>
            </a:r>
            <a:r>
              <a:rPr lang="zh-CN" altLang="en-US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等</a:t>
            </a:r>
            <a:endParaRPr lang="en-US" altLang="zh-CN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</p:txBody>
      </p:sp>
      <p:sp>
        <p:nvSpPr>
          <p:cNvPr id="28" name="Text Placeholder 3"/>
          <p:cNvSpPr txBox="1"/>
          <p:nvPr/>
        </p:nvSpPr>
        <p:spPr>
          <a:xfrm>
            <a:off x="6843483" y="2294221"/>
            <a:ext cx="1680209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防控知识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r>
              <a:rPr lang="en-US" altLang="zh-CN" sz="1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1.发布防控问题</a:t>
            </a:r>
            <a:endParaRPr lang="en-US" altLang="zh-CN" sz="1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r>
              <a:rPr lang="en-US" altLang="zh-CN" sz="1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2.回答防控问题</a:t>
            </a:r>
            <a:endParaRPr lang="en-US" altLang="zh-CN" sz="1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l" defTabSz="914400">
              <a:spcBef>
                <a:spcPct val="20000"/>
              </a:spcBef>
              <a:defRPr/>
            </a:pPr>
            <a:r>
              <a:rPr lang="en-US" altLang="zh-CN" sz="1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3.评论问题</a:t>
            </a:r>
            <a:endParaRPr lang="en-US" altLang="zh-CN" sz="1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</p:txBody>
      </p:sp>
      <p:sp>
        <p:nvSpPr>
          <p:cNvPr id="29" name="Text Placeholder 3"/>
          <p:cNvSpPr txBox="1"/>
          <p:nvPr/>
        </p:nvSpPr>
        <p:spPr>
          <a:xfrm>
            <a:off x="5580112" y="1148650"/>
            <a:ext cx="1680209" cy="4401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91440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6"/>
                </a:solidFill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辅助智能工具</a:t>
            </a:r>
            <a:endParaRPr lang="zh-CN" altLang="en-US" b="1" dirty="0">
              <a:solidFill>
                <a:schemeClr val="accent6"/>
              </a:solidFill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  <a:p>
            <a:pPr algn="r" defTabSz="914400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j-cs"/>
                <a:sym typeface="Arial" panose="020B0604020202090204"/>
              </a:rPr>
              <a:t>1.智能疫情政策问答</a:t>
            </a:r>
            <a:endParaRPr lang="en-US" altLang="zh-CN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j-cs"/>
              <a:sym typeface="Arial" panose="020B0604020202090204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aphicFrame>
        <p:nvGraphicFramePr>
          <p:cNvPr id="65" name="Diagram 76"/>
          <p:cNvGraphicFramePr/>
          <p:nvPr/>
        </p:nvGraphicFramePr>
        <p:xfrm>
          <a:off x="2493611" y="1783591"/>
          <a:ext cx="3864914" cy="2576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6" name="Freeform 142"/>
          <p:cNvSpPr/>
          <p:nvPr/>
        </p:nvSpPr>
        <p:spPr bwMode="auto">
          <a:xfrm>
            <a:off x="4309981" y="1989198"/>
            <a:ext cx="219196" cy="178959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67" name="Freeform 149"/>
          <p:cNvSpPr/>
          <p:nvPr/>
        </p:nvSpPr>
        <p:spPr bwMode="auto">
          <a:xfrm>
            <a:off x="3461902" y="2463714"/>
            <a:ext cx="230379" cy="225935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68" name="Freeform 116"/>
          <p:cNvSpPr>
            <a:spLocks noEditPoints="1"/>
          </p:cNvSpPr>
          <p:nvPr/>
        </p:nvSpPr>
        <p:spPr bwMode="auto">
          <a:xfrm>
            <a:off x="3461903" y="3445089"/>
            <a:ext cx="247155" cy="218106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5169917" y="3432786"/>
            <a:ext cx="230381" cy="230409"/>
            <a:chOff x="11121822" y="1145785"/>
            <a:chExt cx="307214" cy="307212"/>
          </a:xfrm>
          <a:solidFill>
            <a:schemeClr val="bg1"/>
          </a:solidFill>
        </p:grpSpPr>
        <p:sp>
          <p:nvSpPr>
            <p:cNvPr id="70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71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155688" y="2521438"/>
            <a:ext cx="233735" cy="145404"/>
            <a:chOff x="8292784" y="1202455"/>
            <a:chExt cx="311687" cy="193872"/>
          </a:xfrm>
        </p:grpSpPr>
        <p:sp>
          <p:nvSpPr>
            <p:cNvPr id="73" name="Freeform 151"/>
            <p:cNvSpPr/>
            <p:nvPr/>
          </p:nvSpPr>
          <p:spPr bwMode="auto">
            <a:xfrm>
              <a:off x="8297258" y="1202455"/>
              <a:ext cx="299756" cy="123780"/>
            </a:xfrm>
            <a:custGeom>
              <a:avLst/>
              <a:gdLst>
                <a:gd name="T0" fmla="*/ 135 w 139"/>
                <a:gd name="T1" fmla="*/ 0 h 57"/>
                <a:gd name="T2" fmla="*/ 4 w 139"/>
                <a:gd name="T3" fmla="*/ 0 h 57"/>
                <a:gd name="T4" fmla="*/ 0 w 139"/>
                <a:gd name="T5" fmla="*/ 1 h 57"/>
                <a:gd name="T6" fmla="*/ 65 w 139"/>
                <a:gd name="T7" fmla="*/ 55 h 57"/>
                <a:gd name="T8" fmla="*/ 74 w 139"/>
                <a:gd name="T9" fmla="*/ 55 h 57"/>
                <a:gd name="T10" fmla="*/ 139 w 139"/>
                <a:gd name="T11" fmla="*/ 1 h 57"/>
                <a:gd name="T12" fmla="*/ 135 w 13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7">
                  <a:moveTo>
                    <a:pt x="1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7"/>
                    <a:pt x="74" y="55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8" y="0"/>
                    <a:pt x="137" y="0"/>
                    <a:pt x="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74" name="Freeform 152"/>
            <p:cNvSpPr>
              <a:spLocks noEditPoints="1"/>
            </p:cNvSpPr>
            <p:nvPr/>
          </p:nvSpPr>
          <p:spPr bwMode="auto">
            <a:xfrm>
              <a:off x="8292784" y="1221842"/>
              <a:ext cx="311687" cy="174485"/>
            </a:xfrm>
            <a:custGeom>
              <a:avLst/>
              <a:gdLst>
                <a:gd name="T0" fmla="*/ 77 w 144"/>
                <a:gd name="T1" fmla="*/ 55 h 81"/>
                <a:gd name="T2" fmla="*/ 67 w 144"/>
                <a:gd name="T3" fmla="*/ 55 h 81"/>
                <a:gd name="T4" fmla="*/ 0 w 144"/>
                <a:gd name="T5" fmla="*/ 0 h 81"/>
                <a:gd name="T6" fmla="*/ 0 w 144"/>
                <a:gd name="T7" fmla="*/ 74 h 81"/>
                <a:gd name="T8" fmla="*/ 6 w 144"/>
                <a:gd name="T9" fmla="*/ 81 h 81"/>
                <a:gd name="T10" fmla="*/ 137 w 144"/>
                <a:gd name="T11" fmla="*/ 81 h 81"/>
                <a:gd name="T12" fmla="*/ 144 w 144"/>
                <a:gd name="T13" fmla="*/ 74 h 81"/>
                <a:gd name="T14" fmla="*/ 144 w 144"/>
                <a:gd name="T15" fmla="*/ 0 h 81"/>
                <a:gd name="T16" fmla="*/ 77 w 144"/>
                <a:gd name="T17" fmla="*/ 55 h 81"/>
                <a:gd name="T18" fmla="*/ 41 w 144"/>
                <a:gd name="T19" fmla="*/ 45 h 81"/>
                <a:gd name="T20" fmla="*/ 10 w 144"/>
                <a:gd name="T21" fmla="*/ 75 h 81"/>
                <a:gd name="T22" fmla="*/ 8 w 144"/>
                <a:gd name="T23" fmla="*/ 76 h 81"/>
                <a:gd name="T24" fmla="*/ 6 w 144"/>
                <a:gd name="T25" fmla="*/ 75 h 81"/>
                <a:gd name="T26" fmla="*/ 6 w 144"/>
                <a:gd name="T27" fmla="*/ 71 h 81"/>
                <a:gd name="T28" fmla="*/ 37 w 144"/>
                <a:gd name="T29" fmla="*/ 41 h 81"/>
                <a:gd name="T30" fmla="*/ 41 w 144"/>
                <a:gd name="T31" fmla="*/ 41 h 81"/>
                <a:gd name="T32" fmla="*/ 41 w 144"/>
                <a:gd name="T33" fmla="*/ 45 h 81"/>
                <a:gd name="T34" fmla="*/ 138 w 144"/>
                <a:gd name="T35" fmla="*/ 75 h 81"/>
                <a:gd name="T36" fmla="*/ 136 w 144"/>
                <a:gd name="T37" fmla="*/ 76 h 81"/>
                <a:gd name="T38" fmla="*/ 134 w 144"/>
                <a:gd name="T39" fmla="*/ 75 h 81"/>
                <a:gd name="T40" fmla="*/ 102 w 144"/>
                <a:gd name="T41" fmla="*/ 45 h 81"/>
                <a:gd name="T42" fmla="*/ 102 w 144"/>
                <a:gd name="T43" fmla="*/ 41 h 81"/>
                <a:gd name="T44" fmla="*/ 106 w 144"/>
                <a:gd name="T45" fmla="*/ 41 h 81"/>
                <a:gd name="T46" fmla="*/ 138 w 144"/>
                <a:gd name="T47" fmla="*/ 71 h 81"/>
                <a:gd name="T48" fmla="*/ 138 w 144"/>
                <a:gd name="T4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81">
                  <a:moveTo>
                    <a:pt x="77" y="55"/>
                  </a:moveTo>
                  <a:cubicBezTo>
                    <a:pt x="74" y="57"/>
                    <a:pt x="69" y="57"/>
                    <a:pt x="67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41" y="81"/>
                    <a:pt x="144" y="78"/>
                    <a:pt x="144" y="7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77" y="55"/>
                  </a:lnTo>
                  <a:close/>
                  <a:moveTo>
                    <a:pt x="41" y="4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7" y="76"/>
                    <a:pt x="6" y="75"/>
                    <a:pt x="6" y="75"/>
                  </a:cubicBezTo>
                  <a:cubicBezTo>
                    <a:pt x="5" y="74"/>
                    <a:pt x="5" y="72"/>
                    <a:pt x="6" y="7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40" y="40"/>
                    <a:pt x="41" y="41"/>
                  </a:cubicBezTo>
                  <a:cubicBezTo>
                    <a:pt x="42" y="42"/>
                    <a:pt x="42" y="44"/>
                    <a:pt x="41" y="45"/>
                  </a:cubicBezTo>
                  <a:close/>
                  <a:moveTo>
                    <a:pt x="138" y="75"/>
                  </a:moveTo>
                  <a:cubicBezTo>
                    <a:pt x="137" y="75"/>
                    <a:pt x="136" y="76"/>
                    <a:pt x="136" y="76"/>
                  </a:cubicBezTo>
                  <a:cubicBezTo>
                    <a:pt x="135" y="76"/>
                    <a:pt x="134" y="75"/>
                    <a:pt x="134" y="7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4"/>
                    <a:pt x="101" y="42"/>
                    <a:pt x="102" y="41"/>
                  </a:cubicBezTo>
                  <a:cubicBezTo>
                    <a:pt x="103" y="40"/>
                    <a:pt x="105" y="40"/>
                    <a:pt x="10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9" y="72"/>
                    <a:pt x="139" y="74"/>
                    <a:pt x="138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291858" y="3938495"/>
            <a:ext cx="301954" cy="248306"/>
            <a:chOff x="5108575" y="3992563"/>
            <a:chExt cx="428625" cy="352426"/>
          </a:xfrm>
          <a:solidFill>
            <a:schemeClr val="bg1"/>
          </a:solidFill>
        </p:grpSpPr>
        <p:sp>
          <p:nvSpPr>
            <p:cNvPr id="76" name="Freeform 223"/>
            <p:cNvSpPr/>
            <p:nvPr/>
          </p:nvSpPr>
          <p:spPr bwMode="auto">
            <a:xfrm>
              <a:off x="5108575" y="3998913"/>
              <a:ext cx="201613" cy="106363"/>
            </a:xfrm>
            <a:custGeom>
              <a:avLst/>
              <a:gdLst>
                <a:gd name="T0" fmla="*/ 127 w 127"/>
                <a:gd name="T1" fmla="*/ 30 h 67"/>
                <a:gd name="T2" fmla="*/ 93 w 127"/>
                <a:gd name="T3" fmla="*/ 0 h 67"/>
                <a:gd name="T4" fmla="*/ 0 w 127"/>
                <a:gd name="T5" fmla="*/ 36 h 67"/>
                <a:gd name="T6" fmla="*/ 35 w 127"/>
                <a:gd name="T7" fmla="*/ 67 h 67"/>
                <a:gd name="T8" fmla="*/ 127 w 127"/>
                <a:gd name="T9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7">
                  <a:moveTo>
                    <a:pt x="127" y="30"/>
                  </a:moveTo>
                  <a:lnTo>
                    <a:pt x="93" y="0"/>
                  </a:lnTo>
                  <a:lnTo>
                    <a:pt x="0" y="36"/>
                  </a:lnTo>
                  <a:lnTo>
                    <a:pt x="35" y="67"/>
                  </a:lnTo>
                  <a:lnTo>
                    <a:pt x="12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77" name="Freeform 224"/>
            <p:cNvSpPr/>
            <p:nvPr/>
          </p:nvSpPr>
          <p:spPr bwMode="auto">
            <a:xfrm>
              <a:off x="5324475" y="4168776"/>
              <a:ext cx="147638" cy="176213"/>
            </a:xfrm>
            <a:custGeom>
              <a:avLst/>
              <a:gdLst>
                <a:gd name="T0" fmla="*/ 0 w 93"/>
                <a:gd name="T1" fmla="*/ 0 h 111"/>
                <a:gd name="T2" fmla="*/ 0 w 93"/>
                <a:gd name="T3" fmla="*/ 111 h 111"/>
                <a:gd name="T4" fmla="*/ 93 w 93"/>
                <a:gd name="T5" fmla="*/ 73 h 111"/>
                <a:gd name="T6" fmla="*/ 93 w 93"/>
                <a:gd name="T7" fmla="*/ 15 h 111"/>
                <a:gd name="T8" fmla="*/ 41 w 93"/>
                <a:gd name="T9" fmla="*/ 37 h 111"/>
                <a:gd name="T10" fmla="*/ 0 w 93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1">
                  <a:moveTo>
                    <a:pt x="0" y="0"/>
                  </a:moveTo>
                  <a:lnTo>
                    <a:pt x="0" y="111"/>
                  </a:lnTo>
                  <a:lnTo>
                    <a:pt x="93" y="73"/>
                  </a:lnTo>
                  <a:lnTo>
                    <a:pt x="93" y="15"/>
                  </a:lnTo>
                  <a:lnTo>
                    <a:pt x="41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78" name="Freeform 225"/>
            <p:cNvSpPr/>
            <p:nvPr/>
          </p:nvSpPr>
          <p:spPr bwMode="auto">
            <a:xfrm>
              <a:off x="5334000" y="4110038"/>
              <a:ext cx="203200" cy="104775"/>
            </a:xfrm>
            <a:custGeom>
              <a:avLst/>
              <a:gdLst>
                <a:gd name="T0" fmla="*/ 0 w 128"/>
                <a:gd name="T1" fmla="*/ 36 h 66"/>
                <a:gd name="T2" fmla="*/ 36 w 128"/>
                <a:gd name="T3" fmla="*/ 66 h 66"/>
                <a:gd name="T4" fmla="*/ 128 w 128"/>
                <a:gd name="T5" fmla="*/ 29 h 66"/>
                <a:gd name="T6" fmla="*/ 93 w 128"/>
                <a:gd name="T7" fmla="*/ 0 h 66"/>
                <a:gd name="T8" fmla="*/ 0 w 128"/>
                <a:gd name="T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6">
                  <a:moveTo>
                    <a:pt x="0" y="36"/>
                  </a:moveTo>
                  <a:lnTo>
                    <a:pt x="36" y="66"/>
                  </a:lnTo>
                  <a:lnTo>
                    <a:pt x="128" y="29"/>
                  </a:lnTo>
                  <a:lnTo>
                    <a:pt x="93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79" name="Freeform 226"/>
            <p:cNvSpPr/>
            <p:nvPr/>
          </p:nvSpPr>
          <p:spPr bwMode="auto">
            <a:xfrm>
              <a:off x="5319713" y="3992563"/>
              <a:ext cx="203200" cy="109538"/>
            </a:xfrm>
            <a:custGeom>
              <a:avLst/>
              <a:gdLst>
                <a:gd name="T0" fmla="*/ 128 w 128"/>
                <a:gd name="T1" fmla="*/ 36 h 69"/>
                <a:gd name="T2" fmla="*/ 35 w 128"/>
                <a:gd name="T3" fmla="*/ 0 h 69"/>
                <a:gd name="T4" fmla="*/ 0 w 128"/>
                <a:gd name="T5" fmla="*/ 32 h 69"/>
                <a:gd name="T6" fmla="*/ 93 w 128"/>
                <a:gd name="T7" fmla="*/ 69 h 69"/>
                <a:gd name="T8" fmla="*/ 128 w 128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9">
                  <a:moveTo>
                    <a:pt x="128" y="36"/>
                  </a:moveTo>
                  <a:lnTo>
                    <a:pt x="35" y="0"/>
                  </a:lnTo>
                  <a:lnTo>
                    <a:pt x="0" y="32"/>
                  </a:lnTo>
                  <a:lnTo>
                    <a:pt x="93" y="69"/>
                  </a:lnTo>
                  <a:lnTo>
                    <a:pt x="1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80" name="Freeform 227"/>
            <p:cNvSpPr/>
            <p:nvPr/>
          </p:nvSpPr>
          <p:spPr bwMode="auto">
            <a:xfrm>
              <a:off x="5165725" y="4181476"/>
              <a:ext cx="147638" cy="163513"/>
            </a:xfrm>
            <a:custGeom>
              <a:avLst/>
              <a:gdLst>
                <a:gd name="T0" fmla="*/ 0 w 93"/>
                <a:gd name="T1" fmla="*/ 11 h 103"/>
                <a:gd name="T2" fmla="*/ 0 w 93"/>
                <a:gd name="T3" fmla="*/ 65 h 103"/>
                <a:gd name="T4" fmla="*/ 93 w 93"/>
                <a:gd name="T5" fmla="*/ 103 h 103"/>
                <a:gd name="T6" fmla="*/ 93 w 93"/>
                <a:gd name="T7" fmla="*/ 0 h 103"/>
                <a:gd name="T8" fmla="*/ 57 w 93"/>
                <a:gd name="T9" fmla="*/ 34 h 103"/>
                <a:gd name="T10" fmla="*/ 0 w 93"/>
                <a:gd name="T11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03">
                  <a:moveTo>
                    <a:pt x="0" y="11"/>
                  </a:moveTo>
                  <a:lnTo>
                    <a:pt x="0" y="65"/>
                  </a:lnTo>
                  <a:lnTo>
                    <a:pt x="93" y="103"/>
                  </a:lnTo>
                  <a:lnTo>
                    <a:pt x="93" y="0"/>
                  </a:lnTo>
                  <a:lnTo>
                    <a:pt x="57" y="34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81" name="Freeform 228"/>
            <p:cNvSpPr/>
            <p:nvPr/>
          </p:nvSpPr>
          <p:spPr bwMode="auto">
            <a:xfrm>
              <a:off x="5108575" y="4114801"/>
              <a:ext cx="200025" cy="109538"/>
            </a:xfrm>
            <a:custGeom>
              <a:avLst/>
              <a:gdLst>
                <a:gd name="T0" fmla="*/ 126 w 126"/>
                <a:gd name="T1" fmla="*/ 36 h 69"/>
                <a:gd name="T2" fmla="*/ 33 w 126"/>
                <a:gd name="T3" fmla="*/ 0 h 69"/>
                <a:gd name="T4" fmla="*/ 0 w 126"/>
                <a:gd name="T5" fmla="*/ 31 h 69"/>
                <a:gd name="T6" fmla="*/ 91 w 126"/>
                <a:gd name="T7" fmla="*/ 69 h 69"/>
                <a:gd name="T8" fmla="*/ 126 w 126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9">
                  <a:moveTo>
                    <a:pt x="126" y="36"/>
                  </a:moveTo>
                  <a:lnTo>
                    <a:pt x="33" y="0"/>
                  </a:lnTo>
                  <a:lnTo>
                    <a:pt x="0" y="31"/>
                  </a:lnTo>
                  <a:lnTo>
                    <a:pt x="91" y="69"/>
                  </a:lnTo>
                  <a:lnTo>
                    <a:pt x="1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46485" y="223838"/>
            <a:ext cx="3815953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疫情信息展示史诗及所属故事</a:t>
            </a:r>
            <a:endParaRPr lang="zh-CN" altLang="en-US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5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cxnSp>
        <p:nvCxnSpPr>
          <p:cNvPr id="6" name="Straight Arrow Connector 48"/>
          <p:cNvCxnSpPr/>
          <p:nvPr/>
        </p:nvCxnSpPr>
        <p:spPr>
          <a:xfrm>
            <a:off x="597986" y="2761666"/>
            <a:ext cx="7774707" cy="0"/>
          </a:xfrm>
          <a:prstGeom prst="straightConnector1">
            <a:avLst/>
          </a:prstGeom>
          <a:ln w="1143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1"/>
          <p:cNvGrpSpPr/>
          <p:nvPr/>
        </p:nvGrpSpPr>
        <p:grpSpPr>
          <a:xfrm>
            <a:off x="6948365" y="2448119"/>
            <a:ext cx="1696541" cy="190976"/>
            <a:chOff x="7163516" y="3227357"/>
            <a:chExt cx="2262348" cy="254634"/>
          </a:xfrm>
        </p:grpSpPr>
        <p:sp>
          <p:nvSpPr>
            <p:cNvPr id="8" name="Rectangle 51"/>
            <p:cNvSpPr/>
            <p:nvPr/>
          </p:nvSpPr>
          <p:spPr>
            <a:xfrm>
              <a:off x="7163516" y="3300674"/>
              <a:ext cx="2097777" cy="10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9" name="Oval 57"/>
            <p:cNvSpPr/>
            <p:nvPr/>
          </p:nvSpPr>
          <p:spPr>
            <a:xfrm>
              <a:off x="9171230" y="3227357"/>
              <a:ext cx="254634" cy="25463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sp>
        <p:nvSpPr>
          <p:cNvPr id="11" name="Text Placeholder 33"/>
          <p:cNvSpPr txBox="1"/>
          <p:nvPr/>
        </p:nvSpPr>
        <p:spPr>
          <a:xfrm>
            <a:off x="767364" y="1812627"/>
            <a:ext cx="1237592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查看国内疫情地图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12" name="Oval 60"/>
          <p:cNvSpPr>
            <a:spLocks noChangeAspect="1"/>
          </p:cNvSpPr>
          <p:nvPr/>
        </p:nvSpPr>
        <p:spPr>
          <a:xfrm>
            <a:off x="1179189" y="1302160"/>
            <a:ext cx="413940" cy="413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1</a:t>
            </a:r>
            <a:endParaRPr lang="en-US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14" name="Text Placeholder 33"/>
          <p:cNvSpPr txBox="1"/>
          <p:nvPr/>
        </p:nvSpPr>
        <p:spPr>
          <a:xfrm>
            <a:off x="2373291" y="1812627"/>
            <a:ext cx="1237592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获取以时间轴的形式展示的官方发布的疫情通告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15" name="Oval 63"/>
          <p:cNvSpPr>
            <a:spLocks noChangeAspect="1"/>
          </p:cNvSpPr>
          <p:nvPr/>
        </p:nvSpPr>
        <p:spPr>
          <a:xfrm>
            <a:off x="2785115" y="1302160"/>
            <a:ext cx="413940" cy="4139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sz="135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2</a:t>
            </a:r>
            <a:endParaRPr lang="en-US" sz="1350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17" name="Text Placeholder 33"/>
          <p:cNvSpPr txBox="1"/>
          <p:nvPr/>
        </p:nvSpPr>
        <p:spPr>
          <a:xfrm>
            <a:off x="3967976" y="1812627"/>
            <a:ext cx="1237592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选择不同的可视化图表显示数据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18" name="Oval 66"/>
          <p:cNvSpPr>
            <a:spLocks noChangeAspect="1"/>
          </p:cNvSpPr>
          <p:nvPr/>
        </p:nvSpPr>
        <p:spPr>
          <a:xfrm>
            <a:off x="4379801" y="1302160"/>
            <a:ext cx="413940" cy="413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3</a:t>
            </a:r>
            <a:endParaRPr lang="en-US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20" name="Text Placeholder 33"/>
          <p:cNvSpPr txBox="1"/>
          <p:nvPr/>
        </p:nvSpPr>
        <p:spPr>
          <a:xfrm>
            <a:off x="7115047" y="1885017"/>
            <a:ext cx="1237592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查看世界疫情地图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21" name="Oval 69"/>
          <p:cNvSpPr>
            <a:spLocks noChangeAspect="1"/>
          </p:cNvSpPr>
          <p:nvPr/>
        </p:nvSpPr>
        <p:spPr>
          <a:xfrm>
            <a:off x="7526872" y="1302160"/>
            <a:ext cx="413940" cy="4139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5</a:t>
            </a:r>
            <a:endParaRPr lang="en-US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grpSp>
        <p:nvGrpSpPr>
          <p:cNvPr id="22" name="Group 10"/>
          <p:cNvGrpSpPr/>
          <p:nvPr/>
        </p:nvGrpSpPr>
        <p:grpSpPr>
          <a:xfrm>
            <a:off x="7008055" y="2903172"/>
            <a:ext cx="1696541" cy="190976"/>
            <a:chOff x="7163516" y="3834942"/>
            <a:chExt cx="2262348" cy="254634"/>
          </a:xfrm>
        </p:grpSpPr>
        <p:sp>
          <p:nvSpPr>
            <p:cNvPr id="23" name="Rectangle 72"/>
            <p:cNvSpPr/>
            <p:nvPr/>
          </p:nvSpPr>
          <p:spPr>
            <a:xfrm>
              <a:off x="7163516" y="3908259"/>
              <a:ext cx="2097777" cy="10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24" name="Oval 78"/>
            <p:cNvSpPr/>
            <p:nvPr/>
          </p:nvSpPr>
          <p:spPr>
            <a:xfrm>
              <a:off x="9171230" y="3834942"/>
              <a:ext cx="254634" cy="25463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sp>
        <p:nvSpPr>
          <p:cNvPr id="26" name="Text Placeholder 33"/>
          <p:cNvSpPr txBox="1"/>
          <p:nvPr/>
        </p:nvSpPr>
        <p:spPr>
          <a:xfrm>
            <a:off x="767999" y="3874910"/>
            <a:ext cx="1237592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获取疫情相关的新闻，分类展示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27" name="Oval 81"/>
          <p:cNvSpPr>
            <a:spLocks noChangeAspect="1"/>
          </p:cNvSpPr>
          <p:nvPr/>
        </p:nvSpPr>
        <p:spPr>
          <a:xfrm>
            <a:off x="1179824" y="3364443"/>
            <a:ext cx="413940" cy="413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en-AU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6</a:t>
            </a:r>
            <a:endParaRPr lang="en-US" altLang="en-AU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29" name="Text Placeholder 33"/>
          <p:cNvSpPr txBox="1"/>
          <p:nvPr/>
        </p:nvSpPr>
        <p:spPr>
          <a:xfrm>
            <a:off x="2373926" y="3874910"/>
            <a:ext cx="1237592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查看国内各地的总体疫情数据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30" name="Oval 84"/>
          <p:cNvSpPr>
            <a:spLocks noChangeAspect="1"/>
          </p:cNvSpPr>
          <p:nvPr/>
        </p:nvSpPr>
        <p:spPr>
          <a:xfrm>
            <a:off x="2785750" y="3364443"/>
            <a:ext cx="413940" cy="4139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en-AU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7</a:t>
            </a:r>
            <a:endParaRPr lang="en-US" altLang="en-AU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32" name="Text Placeholder 33"/>
          <p:cNvSpPr txBox="1"/>
          <p:nvPr/>
        </p:nvSpPr>
        <p:spPr>
          <a:xfrm>
            <a:off x="3968611" y="3874910"/>
            <a:ext cx="1237592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查看各省疫苗接种情况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33" name="Oval 87"/>
          <p:cNvSpPr>
            <a:spLocks noChangeAspect="1"/>
          </p:cNvSpPr>
          <p:nvPr/>
        </p:nvSpPr>
        <p:spPr>
          <a:xfrm>
            <a:off x="4380436" y="3364443"/>
            <a:ext cx="413940" cy="413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en-AU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8</a:t>
            </a:r>
            <a:endParaRPr lang="en-US" altLang="en-AU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35" name="Text Placeholder 33"/>
          <p:cNvSpPr txBox="1"/>
          <p:nvPr/>
        </p:nvSpPr>
        <p:spPr>
          <a:xfrm>
            <a:off x="7116952" y="3874910"/>
            <a:ext cx="1237592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获取不同国家/地区的疫情基础数据对比结果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36" name="Oval 90"/>
          <p:cNvSpPr>
            <a:spLocks noChangeAspect="1"/>
          </p:cNvSpPr>
          <p:nvPr/>
        </p:nvSpPr>
        <p:spPr>
          <a:xfrm>
            <a:off x="7528560" y="3364230"/>
            <a:ext cx="433705" cy="4140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10</a:t>
            </a:r>
            <a:endParaRPr lang="en-US" sz="1200" dirty="0">
              <a:solidFill>
                <a:schemeClr val="bg1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grpSp>
        <p:nvGrpSpPr>
          <p:cNvPr id="37" name="Group 6"/>
          <p:cNvGrpSpPr/>
          <p:nvPr/>
        </p:nvGrpSpPr>
        <p:grpSpPr>
          <a:xfrm>
            <a:off x="3757895" y="2448119"/>
            <a:ext cx="1696541" cy="190976"/>
            <a:chOff x="5028485" y="3227357"/>
            <a:chExt cx="2262348" cy="254634"/>
          </a:xfrm>
        </p:grpSpPr>
        <p:sp>
          <p:nvSpPr>
            <p:cNvPr id="38" name="Rectangle 50"/>
            <p:cNvSpPr/>
            <p:nvPr/>
          </p:nvSpPr>
          <p:spPr>
            <a:xfrm>
              <a:off x="5028485" y="3300674"/>
              <a:ext cx="2097777" cy="10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39" name="Oval 56"/>
            <p:cNvSpPr/>
            <p:nvPr/>
          </p:nvSpPr>
          <p:spPr>
            <a:xfrm>
              <a:off x="7036199" y="3227357"/>
              <a:ext cx="254634" cy="254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40" name="Group 9"/>
          <p:cNvGrpSpPr/>
          <p:nvPr/>
        </p:nvGrpSpPr>
        <p:grpSpPr>
          <a:xfrm>
            <a:off x="3757895" y="2903807"/>
            <a:ext cx="1696541" cy="190976"/>
            <a:chOff x="5028485" y="3834942"/>
            <a:chExt cx="2262348" cy="254634"/>
          </a:xfrm>
        </p:grpSpPr>
        <p:sp>
          <p:nvSpPr>
            <p:cNvPr id="41" name="Rectangle 71"/>
            <p:cNvSpPr/>
            <p:nvPr/>
          </p:nvSpPr>
          <p:spPr>
            <a:xfrm>
              <a:off x="5028485" y="3908259"/>
              <a:ext cx="2097777" cy="10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42" name="Oval 77"/>
            <p:cNvSpPr/>
            <p:nvPr/>
          </p:nvSpPr>
          <p:spPr>
            <a:xfrm>
              <a:off x="7036199" y="3834942"/>
              <a:ext cx="254634" cy="254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43" name="Group 4"/>
          <p:cNvGrpSpPr/>
          <p:nvPr/>
        </p:nvGrpSpPr>
        <p:grpSpPr>
          <a:xfrm>
            <a:off x="2216256" y="2448119"/>
            <a:ext cx="1637115" cy="190976"/>
            <a:chOff x="2972698" y="3227357"/>
            <a:chExt cx="2183104" cy="254634"/>
          </a:xfrm>
        </p:grpSpPr>
        <p:sp>
          <p:nvSpPr>
            <p:cNvPr id="44" name="Rectangle 53"/>
            <p:cNvSpPr/>
            <p:nvPr/>
          </p:nvSpPr>
          <p:spPr>
            <a:xfrm>
              <a:off x="2972698" y="3300674"/>
              <a:ext cx="2097777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45" name="Oval 54"/>
            <p:cNvSpPr/>
            <p:nvPr/>
          </p:nvSpPr>
          <p:spPr>
            <a:xfrm>
              <a:off x="4901168" y="3227357"/>
              <a:ext cx="254634" cy="2546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46" name="Group 1"/>
          <p:cNvGrpSpPr/>
          <p:nvPr/>
        </p:nvGrpSpPr>
        <p:grpSpPr>
          <a:xfrm>
            <a:off x="5353501" y="2448119"/>
            <a:ext cx="1654319" cy="190976"/>
            <a:chOff x="0" y="3227357"/>
            <a:chExt cx="3020771" cy="254634"/>
          </a:xfrm>
        </p:grpSpPr>
        <p:sp>
          <p:nvSpPr>
            <p:cNvPr id="47" name="Rectangle 52"/>
            <p:cNvSpPr/>
            <p:nvPr/>
          </p:nvSpPr>
          <p:spPr>
            <a:xfrm>
              <a:off x="0" y="3300674"/>
              <a:ext cx="28829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48" name="Oval 55"/>
            <p:cNvSpPr/>
            <p:nvPr/>
          </p:nvSpPr>
          <p:spPr>
            <a:xfrm>
              <a:off x="2766137" y="3227357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49" name="Group 5"/>
          <p:cNvGrpSpPr/>
          <p:nvPr/>
        </p:nvGrpSpPr>
        <p:grpSpPr>
          <a:xfrm>
            <a:off x="2216256" y="2903807"/>
            <a:ext cx="1637115" cy="190976"/>
            <a:chOff x="2972698" y="3834942"/>
            <a:chExt cx="2183104" cy="254634"/>
          </a:xfrm>
        </p:grpSpPr>
        <p:sp>
          <p:nvSpPr>
            <p:cNvPr id="50" name="Rectangle 74"/>
            <p:cNvSpPr/>
            <p:nvPr/>
          </p:nvSpPr>
          <p:spPr>
            <a:xfrm>
              <a:off x="2972698" y="3908259"/>
              <a:ext cx="2097777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51" name="Oval 75"/>
            <p:cNvSpPr/>
            <p:nvPr/>
          </p:nvSpPr>
          <p:spPr>
            <a:xfrm>
              <a:off x="4901168" y="3834942"/>
              <a:ext cx="254634" cy="2546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52" name="Group 2"/>
          <p:cNvGrpSpPr/>
          <p:nvPr/>
        </p:nvGrpSpPr>
        <p:grpSpPr>
          <a:xfrm>
            <a:off x="597986" y="2903807"/>
            <a:ext cx="1654319" cy="190976"/>
            <a:chOff x="0" y="3834942"/>
            <a:chExt cx="3020771" cy="254634"/>
          </a:xfrm>
        </p:grpSpPr>
        <p:sp>
          <p:nvSpPr>
            <p:cNvPr id="53" name="Rectangle 73"/>
            <p:cNvSpPr/>
            <p:nvPr/>
          </p:nvSpPr>
          <p:spPr>
            <a:xfrm>
              <a:off x="0" y="3908259"/>
              <a:ext cx="2924175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54" name="Oval 76"/>
            <p:cNvSpPr/>
            <p:nvPr/>
          </p:nvSpPr>
          <p:spPr>
            <a:xfrm>
              <a:off x="2766137" y="3834942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-13573" y="25194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37356" y="2444944"/>
            <a:ext cx="1654319" cy="190976"/>
            <a:chOff x="0" y="3227357"/>
            <a:chExt cx="3020771" cy="254634"/>
          </a:xfrm>
        </p:grpSpPr>
        <p:sp>
          <p:nvSpPr>
            <p:cNvPr id="3" name="Rectangle 52"/>
            <p:cNvSpPr/>
            <p:nvPr/>
          </p:nvSpPr>
          <p:spPr>
            <a:xfrm>
              <a:off x="0" y="3300674"/>
              <a:ext cx="28829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2766137" y="3227357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57" name="Group 1"/>
          <p:cNvGrpSpPr/>
          <p:nvPr/>
        </p:nvGrpSpPr>
        <p:grpSpPr>
          <a:xfrm>
            <a:off x="5353501" y="2904049"/>
            <a:ext cx="1654319" cy="190976"/>
            <a:chOff x="0" y="3227357"/>
            <a:chExt cx="3020771" cy="254634"/>
          </a:xfrm>
        </p:grpSpPr>
        <p:sp>
          <p:nvSpPr>
            <p:cNvPr id="58" name="Rectangle 52"/>
            <p:cNvSpPr/>
            <p:nvPr/>
          </p:nvSpPr>
          <p:spPr>
            <a:xfrm>
              <a:off x="0" y="3300674"/>
              <a:ext cx="28829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59" name="Oval 55"/>
            <p:cNvSpPr/>
            <p:nvPr/>
          </p:nvSpPr>
          <p:spPr>
            <a:xfrm>
              <a:off x="2766137" y="3227357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sp>
        <p:nvSpPr>
          <p:cNvPr id="61" name="Text Placeholder 33"/>
          <p:cNvSpPr txBox="1"/>
          <p:nvPr/>
        </p:nvSpPr>
        <p:spPr>
          <a:xfrm>
            <a:off x="5573256" y="1812627"/>
            <a:ext cx="1237592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查看各个国家的总体疫情数据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62" name="Oval 66"/>
          <p:cNvSpPr>
            <a:spLocks noChangeAspect="1"/>
          </p:cNvSpPr>
          <p:nvPr/>
        </p:nvSpPr>
        <p:spPr>
          <a:xfrm>
            <a:off x="5985081" y="1302160"/>
            <a:ext cx="413940" cy="413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4</a:t>
            </a:r>
            <a:endParaRPr lang="en-US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64" name="Text Placeholder 33"/>
          <p:cNvSpPr txBox="1"/>
          <p:nvPr/>
        </p:nvSpPr>
        <p:spPr>
          <a:xfrm>
            <a:off x="5574526" y="3874472"/>
            <a:ext cx="1237592" cy="2391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获取国家/地区的疫情发展趋势</a:t>
            </a:r>
            <a:endParaRPr lang="zh-CN" alt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65" name="Oval 66"/>
          <p:cNvSpPr>
            <a:spLocks noChangeAspect="1"/>
          </p:cNvSpPr>
          <p:nvPr/>
        </p:nvSpPr>
        <p:spPr>
          <a:xfrm>
            <a:off x="5986351" y="3364005"/>
            <a:ext cx="413940" cy="413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en-AU" sz="1350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9</a:t>
            </a:r>
            <a:endParaRPr lang="en-US" altLang="en-AU" sz="1350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46405" y="224155"/>
            <a:ext cx="4551680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最初计划的用户故事与最终交付产品比较</a:t>
            </a:r>
            <a:endParaRPr lang="en-US" altLang="zh-CN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5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aphicFrame>
        <p:nvGraphicFramePr>
          <p:cNvPr id="6" name="Diagram 76"/>
          <p:cNvGraphicFramePr/>
          <p:nvPr/>
        </p:nvGraphicFramePr>
        <p:xfrm>
          <a:off x="395518" y="1420164"/>
          <a:ext cx="3864914" cy="2576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Text Placeholder 32"/>
          <p:cNvSpPr txBox="1"/>
          <p:nvPr/>
        </p:nvSpPr>
        <p:spPr>
          <a:xfrm>
            <a:off x="4344283" y="1472641"/>
            <a:ext cx="2935605" cy="396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未规划该用户故事，但在实际开发中嵌入到订阅功能中，若有疫情数据改变则会通知用户。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8" name="Text Placeholder 33"/>
          <p:cNvSpPr txBox="1"/>
          <p:nvPr/>
        </p:nvSpPr>
        <p:spPr>
          <a:xfrm>
            <a:off x="4489698" y="1162858"/>
            <a:ext cx="2790190" cy="1727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未规划的用户故事</a:t>
            </a:r>
            <a:r>
              <a:rPr lang="en-US" altLang="zh-CN" sz="10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——</a:t>
            </a:r>
            <a:r>
              <a:rPr lang="zh-CN" altLang="en-US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各国查看各国疫情动态变化情况疫情动态变化情况</a:t>
            </a:r>
            <a:endParaRPr lang="zh-CN" altLang="en-US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  <a:p>
            <a:pPr marL="0" indent="0">
              <a:buNone/>
            </a:pPr>
            <a:endParaRPr lang="zh-CN" altLang="en-US" sz="10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9" name="Text Placeholder 32"/>
          <p:cNvSpPr txBox="1"/>
          <p:nvPr/>
        </p:nvSpPr>
        <p:spPr>
          <a:xfrm>
            <a:off x="4354309" y="2790906"/>
            <a:ext cx="2792095" cy="396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本不打算开发该功能，后因为组员精力充沛，因此在第二次迭代中开发完成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10" name="Text Placeholder 33"/>
          <p:cNvSpPr txBox="1"/>
          <p:nvPr/>
        </p:nvSpPr>
        <p:spPr>
          <a:xfrm>
            <a:off x="4476824" y="2650297"/>
            <a:ext cx="3060700" cy="1727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10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预期外完成的用户故事</a:t>
            </a:r>
            <a:r>
              <a:rPr lang="en-US" altLang="zh-CN" sz="10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——</a:t>
            </a:r>
            <a:r>
              <a:rPr lang="zh-CN" altLang="en-US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智能疫情政策问答</a:t>
            </a:r>
            <a:endParaRPr lang="zh-CN" altLang="en-US" sz="10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  <a:p>
            <a:pPr marL="0" indent="0" algn="l">
              <a:buNone/>
            </a:pPr>
            <a:endParaRPr lang="zh-CN" altLang="en-US" sz="10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11" name="Text Placeholder 32"/>
          <p:cNvSpPr txBox="1"/>
          <p:nvPr/>
        </p:nvSpPr>
        <p:spPr>
          <a:xfrm>
            <a:off x="4534351" y="4063773"/>
            <a:ext cx="2628900" cy="396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rPr>
              <a:t>因时间，精力，数据等因素未能完成该用户故事，仅完成国内的航班查询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12" name="Text Placeholder 33"/>
          <p:cNvSpPr txBox="1"/>
          <p:nvPr/>
        </p:nvSpPr>
        <p:spPr>
          <a:xfrm>
            <a:off x="4534351" y="3903753"/>
            <a:ext cx="2425065" cy="1727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5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/>
              </a:rPr>
              <a:t>未完成用户故事</a:t>
            </a:r>
            <a:r>
              <a:rPr lang="en-US" altLang="zh-CN" sz="105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/>
              </a:rPr>
              <a:t>——</a:t>
            </a:r>
            <a:r>
              <a:rPr lang="zh-CN" altLang="en-US" sz="10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国外航班查询</a:t>
            </a:r>
            <a:endParaRPr lang="zh-CN" altLang="en-US" sz="10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Freeform 142"/>
          <p:cNvSpPr/>
          <p:nvPr/>
        </p:nvSpPr>
        <p:spPr bwMode="auto">
          <a:xfrm>
            <a:off x="2211888" y="1625771"/>
            <a:ext cx="219196" cy="178959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20" name="Freeform 149"/>
          <p:cNvSpPr/>
          <p:nvPr/>
        </p:nvSpPr>
        <p:spPr bwMode="auto">
          <a:xfrm>
            <a:off x="1363809" y="2100287"/>
            <a:ext cx="230379" cy="225935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sp>
        <p:nvSpPr>
          <p:cNvPr id="21" name="Freeform 116"/>
          <p:cNvSpPr>
            <a:spLocks noEditPoints="1"/>
          </p:cNvSpPr>
          <p:nvPr/>
        </p:nvSpPr>
        <p:spPr bwMode="auto">
          <a:xfrm>
            <a:off x="1363810" y="3081662"/>
            <a:ext cx="247155" cy="218106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>
              <a:latin typeface="Arial" panose="020B0604020202090204"/>
              <a:ea typeface="微软雅黑" panose="020B0503020204020204" charset="-122"/>
              <a:cs typeface="+mn-ea"/>
              <a:sym typeface="Arial" panose="020B0604020202090204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71824" y="3069359"/>
            <a:ext cx="230381" cy="230409"/>
            <a:chOff x="11121822" y="1145785"/>
            <a:chExt cx="307214" cy="307212"/>
          </a:xfrm>
          <a:solidFill>
            <a:schemeClr val="bg1"/>
          </a:solidFill>
        </p:grpSpPr>
        <p:sp>
          <p:nvSpPr>
            <p:cNvPr id="23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24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057595" y="2158011"/>
            <a:ext cx="233735" cy="145404"/>
            <a:chOff x="8292784" y="1202455"/>
            <a:chExt cx="311687" cy="193872"/>
          </a:xfrm>
        </p:grpSpPr>
        <p:sp>
          <p:nvSpPr>
            <p:cNvPr id="26" name="Freeform 151"/>
            <p:cNvSpPr/>
            <p:nvPr/>
          </p:nvSpPr>
          <p:spPr bwMode="auto">
            <a:xfrm>
              <a:off x="8297258" y="1202455"/>
              <a:ext cx="299756" cy="123780"/>
            </a:xfrm>
            <a:custGeom>
              <a:avLst/>
              <a:gdLst>
                <a:gd name="T0" fmla="*/ 135 w 139"/>
                <a:gd name="T1" fmla="*/ 0 h 57"/>
                <a:gd name="T2" fmla="*/ 4 w 139"/>
                <a:gd name="T3" fmla="*/ 0 h 57"/>
                <a:gd name="T4" fmla="*/ 0 w 139"/>
                <a:gd name="T5" fmla="*/ 1 h 57"/>
                <a:gd name="T6" fmla="*/ 65 w 139"/>
                <a:gd name="T7" fmla="*/ 55 h 57"/>
                <a:gd name="T8" fmla="*/ 74 w 139"/>
                <a:gd name="T9" fmla="*/ 55 h 57"/>
                <a:gd name="T10" fmla="*/ 139 w 139"/>
                <a:gd name="T11" fmla="*/ 1 h 57"/>
                <a:gd name="T12" fmla="*/ 135 w 13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7">
                  <a:moveTo>
                    <a:pt x="1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7"/>
                    <a:pt x="74" y="55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8" y="0"/>
                    <a:pt x="137" y="0"/>
                    <a:pt x="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27" name="Freeform 152"/>
            <p:cNvSpPr>
              <a:spLocks noEditPoints="1"/>
            </p:cNvSpPr>
            <p:nvPr/>
          </p:nvSpPr>
          <p:spPr bwMode="auto">
            <a:xfrm>
              <a:off x="8292784" y="1221842"/>
              <a:ext cx="311687" cy="174485"/>
            </a:xfrm>
            <a:custGeom>
              <a:avLst/>
              <a:gdLst>
                <a:gd name="T0" fmla="*/ 77 w 144"/>
                <a:gd name="T1" fmla="*/ 55 h 81"/>
                <a:gd name="T2" fmla="*/ 67 w 144"/>
                <a:gd name="T3" fmla="*/ 55 h 81"/>
                <a:gd name="T4" fmla="*/ 0 w 144"/>
                <a:gd name="T5" fmla="*/ 0 h 81"/>
                <a:gd name="T6" fmla="*/ 0 w 144"/>
                <a:gd name="T7" fmla="*/ 74 h 81"/>
                <a:gd name="T8" fmla="*/ 6 w 144"/>
                <a:gd name="T9" fmla="*/ 81 h 81"/>
                <a:gd name="T10" fmla="*/ 137 w 144"/>
                <a:gd name="T11" fmla="*/ 81 h 81"/>
                <a:gd name="T12" fmla="*/ 144 w 144"/>
                <a:gd name="T13" fmla="*/ 74 h 81"/>
                <a:gd name="T14" fmla="*/ 144 w 144"/>
                <a:gd name="T15" fmla="*/ 0 h 81"/>
                <a:gd name="T16" fmla="*/ 77 w 144"/>
                <a:gd name="T17" fmla="*/ 55 h 81"/>
                <a:gd name="T18" fmla="*/ 41 w 144"/>
                <a:gd name="T19" fmla="*/ 45 h 81"/>
                <a:gd name="T20" fmla="*/ 10 w 144"/>
                <a:gd name="T21" fmla="*/ 75 h 81"/>
                <a:gd name="T22" fmla="*/ 8 w 144"/>
                <a:gd name="T23" fmla="*/ 76 h 81"/>
                <a:gd name="T24" fmla="*/ 6 w 144"/>
                <a:gd name="T25" fmla="*/ 75 h 81"/>
                <a:gd name="T26" fmla="*/ 6 w 144"/>
                <a:gd name="T27" fmla="*/ 71 h 81"/>
                <a:gd name="T28" fmla="*/ 37 w 144"/>
                <a:gd name="T29" fmla="*/ 41 h 81"/>
                <a:gd name="T30" fmla="*/ 41 w 144"/>
                <a:gd name="T31" fmla="*/ 41 h 81"/>
                <a:gd name="T32" fmla="*/ 41 w 144"/>
                <a:gd name="T33" fmla="*/ 45 h 81"/>
                <a:gd name="T34" fmla="*/ 138 w 144"/>
                <a:gd name="T35" fmla="*/ 75 h 81"/>
                <a:gd name="T36" fmla="*/ 136 w 144"/>
                <a:gd name="T37" fmla="*/ 76 h 81"/>
                <a:gd name="T38" fmla="*/ 134 w 144"/>
                <a:gd name="T39" fmla="*/ 75 h 81"/>
                <a:gd name="T40" fmla="*/ 102 w 144"/>
                <a:gd name="T41" fmla="*/ 45 h 81"/>
                <a:gd name="T42" fmla="*/ 102 w 144"/>
                <a:gd name="T43" fmla="*/ 41 h 81"/>
                <a:gd name="T44" fmla="*/ 106 w 144"/>
                <a:gd name="T45" fmla="*/ 41 h 81"/>
                <a:gd name="T46" fmla="*/ 138 w 144"/>
                <a:gd name="T47" fmla="*/ 71 h 81"/>
                <a:gd name="T48" fmla="*/ 138 w 144"/>
                <a:gd name="T4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81">
                  <a:moveTo>
                    <a:pt x="77" y="55"/>
                  </a:moveTo>
                  <a:cubicBezTo>
                    <a:pt x="74" y="57"/>
                    <a:pt x="69" y="57"/>
                    <a:pt x="67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41" y="81"/>
                    <a:pt x="144" y="78"/>
                    <a:pt x="144" y="7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77" y="55"/>
                  </a:lnTo>
                  <a:close/>
                  <a:moveTo>
                    <a:pt x="41" y="4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7" y="76"/>
                    <a:pt x="6" y="75"/>
                    <a:pt x="6" y="75"/>
                  </a:cubicBezTo>
                  <a:cubicBezTo>
                    <a:pt x="5" y="74"/>
                    <a:pt x="5" y="72"/>
                    <a:pt x="6" y="7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40" y="40"/>
                    <a:pt x="41" y="41"/>
                  </a:cubicBezTo>
                  <a:cubicBezTo>
                    <a:pt x="42" y="42"/>
                    <a:pt x="42" y="44"/>
                    <a:pt x="41" y="45"/>
                  </a:cubicBezTo>
                  <a:close/>
                  <a:moveTo>
                    <a:pt x="138" y="75"/>
                  </a:moveTo>
                  <a:cubicBezTo>
                    <a:pt x="137" y="75"/>
                    <a:pt x="136" y="76"/>
                    <a:pt x="136" y="76"/>
                  </a:cubicBezTo>
                  <a:cubicBezTo>
                    <a:pt x="135" y="76"/>
                    <a:pt x="134" y="75"/>
                    <a:pt x="134" y="7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4"/>
                    <a:pt x="101" y="42"/>
                    <a:pt x="102" y="41"/>
                  </a:cubicBezTo>
                  <a:cubicBezTo>
                    <a:pt x="103" y="40"/>
                    <a:pt x="105" y="40"/>
                    <a:pt x="10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9" y="72"/>
                    <a:pt x="139" y="74"/>
                    <a:pt x="138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193765" y="3575068"/>
            <a:ext cx="301954" cy="248306"/>
            <a:chOff x="5108575" y="3992563"/>
            <a:chExt cx="428625" cy="352426"/>
          </a:xfrm>
          <a:solidFill>
            <a:schemeClr val="bg1"/>
          </a:solidFill>
        </p:grpSpPr>
        <p:sp>
          <p:nvSpPr>
            <p:cNvPr id="29" name="Freeform 223"/>
            <p:cNvSpPr/>
            <p:nvPr/>
          </p:nvSpPr>
          <p:spPr bwMode="auto">
            <a:xfrm>
              <a:off x="5108575" y="3998913"/>
              <a:ext cx="201613" cy="106363"/>
            </a:xfrm>
            <a:custGeom>
              <a:avLst/>
              <a:gdLst>
                <a:gd name="T0" fmla="*/ 127 w 127"/>
                <a:gd name="T1" fmla="*/ 30 h 67"/>
                <a:gd name="T2" fmla="*/ 93 w 127"/>
                <a:gd name="T3" fmla="*/ 0 h 67"/>
                <a:gd name="T4" fmla="*/ 0 w 127"/>
                <a:gd name="T5" fmla="*/ 36 h 67"/>
                <a:gd name="T6" fmla="*/ 35 w 127"/>
                <a:gd name="T7" fmla="*/ 67 h 67"/>
                <a:gd name="T8" fmla="*/ 127 w 127"/>
                <a:gd name="T9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7">
                  <a:moveTo>
                    <a:pt x="127" y="30"/>
                  </a:moveTo>
                  <a:lnTo>
                    <a:pt x="93" y="0"/>
                  </a:lnTo>
                  <a:lnTo>
                    <a:pt x="0" y="36"/>
                  </a:lnTo>
                  <a:lnTo>
                    <a:pt x="35" y="67"/>
                  </a:lnTo>
                  <a:lnTo>
                    <a:pt x="12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30" name="Freeform 224"/>
            <p:cNvSpPr/>
            <p:nvPr/>
          </p:nvSpPr>
          <p:spPr bwMode="auto">
            <a:xfrm>
              <a:off x="5324475" y="4168776"/>
              <a:ext cx="147638" cy="176213"/>
            </a:xfrm>
            <a:custGeom>
              <a:avLst/>
              <a:gdLst>
                <a:gd name="T0" fmla="*/ 0 w 93"/>
                <a:gd name="T1" fmla="*/ 0 h 111"/>
                <a:gd name="T2" fmla="*/ 0 w 93"/>
                <a:gd name="T3" fmla="*/ 111 h 111"/>
                <a:gd name="T4" fmla="*/ 93 w 93"/>
                <a:gd name="T5" fmla="*/ 73 h 111"/>
                <a:gd name="T6" fmla="*/ 93 w 93"/>
                <a:gd name="T7" fmla="*/ 15 h 111"/>
                <a:gd name="T8" fmla="*/ 41 w 93"/>
                <a:gd name="T9" fmla="*/ 37 h 111"/>
                <a:gd name="T10" fmla="*/ 0 w 93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1">
                  <a:moveTo>
                    <a:pt x="0" y="0"/>
                  </a:moveTo>
                  <a:lnTo>
                    <a:pt x="0" y="111"/>
                  </a:lnTo>
                  <a:lnTo>
                    <a:pt x="93" y="73"/>
                  </a:lnTo>
                  <a:lnTo>
                    <a:pt x="93" y="15"/>
                  </a:lnTo>
                  <a:lnTo>
                    <a:pt x="41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31" name="Freeform 225"/>
            <p:cNvSpPr/>
            <p:nvPr/>
          </p:nvSpPr>
          <p:spPr bwMode="auto">
            <a:xfrm>
              <a:off x="5334000" y="4110038"/>
              <a:ext cx="203200" cy="104775"/>
            </a:xfrm>
            <a:custGeom>
              <a:avLst/>
              <a:gdLst>
                <a:gd name="T0" fmla="*/ 0 w 128"/>
                <a:gd name="T1" fmla="*/ 36 h 66"/>
                <a:gd name="T2" fmla="*/ 36 w 128"/>
                <a:gd name="T3" fmla="*/ 66 h 66"/>
                <a:gd name="T4" fmla="*/ 128 w 128"/>
                <a:gd name="T5" fmla="*/ 29 h 66"/>
                <a:gd name="T6" fmla="*/ 93 w 128"/>
                <a:gd name="T7" fmla="*/ 0 h 66"/>
                <a:gd name="T8" fmla="*/ 0 w 128"/>
                <a:gd name="T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6">
                  <a:moveTo>
                    <a:pt x="0" y="36"/>
                  </a:moveTo>
                  <a:lnTo>
                    <a:pt x="36" y="66"/>
                  </a:lnTo>
                  <a:lnTo>
                    <a:pt x="128" y="29"/>
                  </a:lnTo>
                  <a:lnTo>
                    <a:pt x="93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32" name="Freeform 226"/>
            <p:cNvSpPr/>
            <p:nvPr/>
          </p:nvSpPr>
          <p:spPr bwMode="auto">
            <a:xfrm>
              <a:off x="5319713" y="3992563"/>
              <a:ext cx="203200" cy="109538"/>
            </a:xfrm>
            <a:custGeom>
              <a:avLst/>
              <a:gdLst>
                <a:gd name="T0" fmla="*/ 128 w 128"/>
                <a:gd name="T1" fmla="*/ 36 h 69"/>
                <a:gd name="T2" fmla="*/ 35 w 128"/>
                <a:gd name="T3" fmla="*/ 0 h 69"/>
                <a:gd name="T4" fmla="*/ 0 w 128"/>
                <a:gd name="T5" fmla="*/ 32 h 69"/>
                <a:gd name="T6" fmla="*/ 93 w 128"/>
                <a:gd name="T7" fmla="*/ 69 h 69"/>
                <a:gd name="T8" fmla="*/ 128 w 128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9">
                  <a:moveTo>
                    <a:pt x="128" y="36"/>
                  </a:moveTo>
                  <a:lnTo>
                    <a:pt x="35" y="0"/>
                  </a:lnTo>
                  <a:lnTo>
                    <a:pt x="0" y="32"/>
                  </a:lnTo>
                  <a:lnTo>
                    <a:pt x="93" y="69"/>
                  </a:lnTo>
                  <a:lnTo>
                    <a:pt x="1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33" name="Freeform 227"/>
            <p:cNvSpPr/>
            <p:nvPr/>
          </p:nvSpPr>
          <p:spPr bwMode="auto">
            <a:xfrm>
              <a:off x="5165725" y="4181476"/>
              <a:ext cx="147638" cy="163513"/>
            </a:xfrm>
            <a:custGeom>
              <a:avLst/>
              <a:gdLst>
                <a:gd name="T0" fmla="*/ 0 w 93"/>
                <a:gd name="T1" fmla="*/ 11 h 103"/>
                <a:gd name="T2" fmla="*/ 0 w 93"/>
                <a:gd name="T3" fmla="*/ 65 h 103"/>
                <a:gd name="T4" fmla="*/ 93 w 93"/>
                <a:gd name="T5" fmla="*/ 103 h 103"/>
                <a:gd name="T6" fmla="*/ 93 w 93"/>
                <a:gd name="T7" fmla="*/ 0 h 103"/>
                <a:gd name="T8" fmla="*/ 57 w 93"/>
                <a:gd name="T9" fmla="*/ 34 h 103"/>
                <a:gd name="T10" fmla="*/ 0 w 93"/>
                <a:gd name="T11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03">
                  <a:moveTo>
                    <a:pt x="0" y="11"/>
                  </a:moveTo>
                  <a:lnTo>
                    <a:pt x="0" y="65"/>
                  </a:lnTo>
                  <a:lnTo>
                    <a:pt x="93" y="103"/>
                  </a:lnTo>
                  <a:lnTo>
                    <a:pt x="93" y="0"/>
                  </a:lnTo>
                  <a:lnTo>
                    <a:pt x="57" y="34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34" name="Freeform 228"/>
            <p:cNvSpPr/>
            <p:nvPr/>
          </p:nvSpPr>
          <p:spPr bwMode="auto">
            <a:xfrm>
              <a:off x="5108575" y="4114801"/>
              <a:ext cx="200025" cy="109538"/>
            </a:xfrm>
            <a:custGeom>
              <a:avLst/>
              <a:gdLst>
                <a:gd name="T0" fmla="*/ 126 w 126"/>
                <a:gd name="T1" fmla="*/ 36 h 69"/>
                <a:gd name="T2" fmla="*/ 33 w 126"/>
                <a:gd name="T3" fmla="*/ 0 h 69"/>
                <a:gd name="T4" fmla="*/ 0 w 126"/>
                <a:gd name="T5" fmla="*/ 31 h 69"/>
                <a:gd name="T6" fmla="*/ 91 w 126"/>
                <a:gd name="T7" fmla="*/ 69 h 69"/>
                <a:gd name="T8" fmla="*/ 126 w 126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9">
                  <a:moveTo>
                    <a:pt x="126" y="36"/>
                  </a:moveTo>
                  <a:lnTo>
                    <a:pt x="33" y="0"/>
                  </a:lnTo>
                  <a:lnTo>
                    <a:pt x="0" y="31"/>
                  </a:lnTo>
                  <a:lnTo>
                    <a:pt x="91" y="69"/>
                  </a:lnTo>
                  <a:lnTo>
                    <a:pt x="1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24105" y="2626393"/>
            <a:ext cx="230381" cy="230409"/>
            <a:chOff x="11121822" y="1145785"/>
            <a:chExt cx="307214" cy="307212"/>
          </a:xfrm>
          <a:solidFill>
            <a:schemeClr val="accent6"/>
          </a:solidFill>
        </p:grpSpPr>
        <p:sp>
          <p:nvSpPr>
            <p:cNvPr id="36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37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115951" y="1148445"/>
            <a:ext cx="233735" cy="145404"/>
            <a:chOff x="8292784" y="1202455"/>
            <a:chExt cx="311687" cy="193872"/>
          </a:xfrm>
          <a:solidFill>
            <a:schemeClr val="accent6"/>
          </a:solidFill>
        </p:grpSpPr>
        <p:sp>
          <p:nvSpPr>
            <p:cNvPr id="41" name="Freeform 151"/>
            <p:cNvSpPr/>
            <p:nvPr/>
          </p:nvSpPr>
          <p:spPr bwMode="auto">
            <a:xfrm>
              <a:off x="8297258" y="1202455"/>
              <a:ext cx="299756" cy="123780"/>
            </a:xfrm>
            <a:custGeom>
              <a:avLst/>
              <a:gdLst>
                <a:gd name="T0" fmla="*/ 135 w 139"/>
                <a:gd name="T1" fmla="*/ 0 h 57"/>
                <a:gd name="T2" fmla="*/ 4 w 139"/>
                <a:gd name="T3" fmla="*/ 0 h 57"/>
                <a:gd name="T4" fmla="*/ 0 w 139"/>
                <a:gd name="T5" fmla="*/ 1 h 57"/>
                <a:gd name="T6" fmla="*/ 65 w 139"/>
                <a:gd name="T7" fmla="*/ 55 h 57"/>
                <a:gd name="T8" fmla="*/ 74 w 139"/>
                <a:gd name="T9" fmla="*/ 55 h 57"/>
                <a:gd name="T10" fmla="*/ 139 w 139"/>
                <a:gd name="T11" fmla="*/ 1 h 57"/>
                <a:gd name="T12" fmla="*/ 135 w 13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7">
                  <a:moveTo>
                    <a:pt x="1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7"/>
                    <a:pt x="74" y="55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8" y="0"/>
                    <a:pt x="137" y="0"/>
                    <a:pt x="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42" name="Freeform 152"/>
            <p:cNvSpPr>
              <a:spLocks noEditPoints="1"/>
            </p:cNvSpPr>
            <p:nvPr/>
          </p:nvSpPr>
          <p:spPr bwMode="auto">
            <a:xfrm>
              <a:off x="8292784" y="1221842"/>
              <a:ext cx="311687" cy="174485"/>
            </a:xfrm>
            <a:custGeom>
              <a:avLst/>
              <a:gdLst>
                <a:gd name="T0" fmla="*/ 77 w 144"/>
                <a:gd name="T1" fmla="*/ 55 h 81"/>
                <a:gd name="T2" fmla="*/ 67 w 144"/>
                <a:gd name="T3" fmla="*/ 55 h 81"/>
                <a:gd name="T4" fmla="*/ 0 w 144"/>
                <a:gd name="T5" fmla="*/ 0 h 81"/>
                <a:gd name="T6" fmla="*/ 0 w 144"/>
                <a:gd name="T7" fmla="*/ 74 h 81"/>
                <a:gd name="T8" fmla="*/ 6 w 144"/>
                <a:gd name="T9" fmla="*/ 81 h 81"/>
                <a:gd name="T10" fmla="*/ 137 w 144"/>
                <a:gd name="T11" fmla="*/ 81 h 81"/>
                <a:gd name="T12" fmla="*/ 144 w 144"/>
                <a:gd name="T13" fmla="*/ 74 h 81"/>
                <a:gd name="T14" fmla="*/ 144 w 144"/>
                <a:gd name="T15" fmla="*/ 0 h 81"/>
                <a:gd name="T16" fmla="*/ 77 w 144"/>
                <a:gd name="T17" fmla="*/ 55 h 81"/>
                <a:gd name="T18" fmla="*/ 41 w 144"/>
                <a:gd name="T19" fmla="*/ 45 h 81"/>
                <a:gd name="T20" fmla="*/ 10 w 144"/>
                <a:gd name="T21" fmla="*/ 75 h 81"/>
                <a:gd name="T22" fmla="*/ 8 w 144"/>
                <a:gd name="T23" fmla="*/ 76 h 81"/>
                <a:gd name="T24" fmla="*/ 6 w 144"/>
                <a:gd name="T25" fmla="*/ 75 h 81"/>
                <a:gd name="T26" fmla="*/ 6 w 144"/>
                <a:gd name="T27" fmla="*/ 71 h 81"/>
                <a:gd name="T28" fmla="*/ 37 w 144"/>
                <a:gd name="T29" fmla="*/ 41 h 81"/>
                <a:gd name="T30" fmla="*/ 41 w 144"/>
                <a:gd name="T31" fmla="*/ 41 h 81"/>
                <a:gd name="T32" fmla="*/ 41 w 144"/>
                <a:gd name="T33" fmla="*/ 45 h 81"/>
                <a:gd name="T34" fmla="*/ 138 w 144"/>
                <a:gd name="T35" fmla="*/ 75 h 81"/>
                <a:gd name="T36" fmla="*/ 136 w 144"/>
                <a:gd name="T37" fmla="*/ 76 h 81"/>
                <a:gd name="T38" fmla="*/ 134 w 144"/>
                <a:gd name="T39" fmla="*/ 75 h 81"/>
                <a:gd name="T40" fmla="*/ 102 w 144"/>
                <a:gd name="T41" fmla="*/ 45 h 81"/>
                <a:gd name="T42" fmla="*/ 102 w 144"/>
                <a:gd name="T43" fmla="*/ 41 h 81"/>
                <a:gd name="T44" fmla="*/ 106 w 144"/>
                <a:gd name="T45" fmla="*/ 41 h 81"/>
                <a:gd name="T46" fmla="*/ 138 w 144"/>
                <a:gd name="T47" fmla="*/ 71 h 81"/>
                <a:gd name="T48" fmla="*/ 138 w 144"/>
                <a:gd name="T4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81">
                  <a:moveTo>
                    <a:pt x="77" y="55"/>
                  </a:moveTo>
                  <a:cubicBezTo>
                    <a:pt x="74" y="57"/>
                    <a:pt x="69" y="57"/>
                    <a:pt x="67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41" y="81"/>
                    <a:pt x="144" y="78"/>
                    <a:pt x="144" y="7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77" y="55"/>
                  </a:lnTo>
                  <a:close/>
                  <a:moveTo>
                    <a:pt x="41" y="4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7" y="76"/>
                    <a:pt x="6" y="75"/>
                    <a:pt x="6" y="75"/>
                  </a:cubicBezTo>
                  <a:cubicBezTo>
                    <a:pt x="5" y="74"/>
                    <a:pt x="5" y="72"/>
                    <a:pt x="6" y="7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40" y="40"/>
                    <a:pt x="41" y="41"/>
                  </a:cubicBezTo>
                  <a:cubicBezTo>
                    <a:pt x="42" y="42"/>
                    <a:pt x="42" y="44"/>
                    <a:pt x="41" y="45"/>
                  </a:cubicBezTo>
                  <a:close/>
                  <a:moveTo>
                    <a:pt x="138" y="75"/>
                  </a:moveTo>
                  <a:cubicBezTo>
                    <a:pt x="137" y="75"/>
                    <a:pt x="136" y="76"/>
                    <a:pt x="136" y="76"/>
                  </a:cubicBezTo>
                  <a:cubicBezTo>
                    <a:pt x="135" y="76"/>
                    <a:pt x="134" y="75"/>
                    <a:pt x="134" y="7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4"/>
                    <a:pt x="101" y="42"/>
                    <a:pt x="102" y="41"/>
                  </a:cubicBezTo>
                  <a:cubicBezTo>
                    <a:pt x="103" y="40"/>
                    <a:pt x="105" y="40"/>
                    <a:pt x="10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9" y="72"/>
                    <a:pt x="139" y="74"/>
                    <a:pt x="138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134587" y="3903966"/>
            <a:ext cx="301954" cy="248306"/>
            <a:chOff x="5108575" y="3992563"/>
            <a:chExt cx="428625" cy="352426"/>
          </a:xfrm>
          <a:solidFill>
            <a:schemeClr val="accent6"/>
          </a:solidFill>
        </p:grpSpPr>
        <p:sp>
          <p:nvSpPr>
            <p:cNvPr id="45" name="Freeform 223"/>
            <p:cNvSpPr/>
            <p:nvPr/>
          </p:nvSpPr>
          <p:spPr bwMode="auto">
            <a:xfrm>
              <a:off x="5108575" y="3998913"/>
              <a:ext cx="201613" cy="106363"/>
            </a:xfrm>
            <a:custGeom>
              <a:avLst/>
              <a:gdLst>
                <a:gd name="T0" fmla="*/ 127 w 127"/>
                <a:gd name="T1" fmla="*/ 30 h 67"/>
                <a:gd name="T2" fmla="*/ 93 w 127"/>
                <a:gd name="T3" fmla="*/ 0 h 67"/>
                <a:gd name="T4" fmla="*/ 0 w 127"/>
                <a:gd name="T5" fmla="*/ 36 h 67"/>
                <a:gd name="T6" fmla="*/ 35 w 127"/>
                <a:gd name="T7" fmla="*/ 67 h 67"/>
                <a:gd name="T8" fmla="*/ 127 w 127"/>
                <a:gd name="T9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7">
                  <a:moveTo>
                    <a:pt x="127" y="30"/>
                  </a:moveTo>
                  <a:lnTo>
                    <a:pt x="93" y="0"/>
                  </a:lnTo>
                  <a:lnTo>
                    <a:pt x="0" y="36"/>
                  </a:lnTo>
                  <a:lnTo>
                    <a:pt x="35" y="67"/>
                  </a:lnTo>
                  <a:lnTo>
                    <a:pt x="12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46" name="Freeform 224"/>
            <p:cNvSpPr/>
            <p:nvPr/>
          </p:nvSpPr>
          <p:spPr bwMode="auto">
            <a:xfrm>
              <a:off x="5324475" y="4168776"/>
              <a:ext cx="147638" cy="176213"/>
            </a:xfrm>
            <a:custGeom>
              <a:avLst/>
              <a:gdLst>
                <a:gd name="T0" fmla="*/ 0 w 93"/>
                <a:gd name="T1" fmla="*/ 0 h 111"/>
                <a:gd name="T2" fmla="*/ 0 w 93"/>
                <a:gd name="T3" fmla="*/ 111 h 111"/>
                <a:gd name="T4" fmla="*/ 93 w 93"/>
                <a:gd name="T5" fmla="*/ 73 h 111"/>
                <a:gd name="T6" fmla="*/ 93 w 93"/>
                <a:gd name="T7" fmla="*/ 15 h 111"/>
                <a:gd name="T8" fmla="*/ 41 w 93"/>
                <a:gd name="T9" fmla="*/ 37 h 111"/>
                <a:gd name="T10" fmla="*/ 0 w 93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1">
                  <a:moveTo>
                    <a:pt x="0" y="0"/>
                  </a:moveTo>
                  <a:lnTo>
                    <a:pt x="0" y="111"/>
                  </a:lnTo>
                  <a:lnTo>
                    <a:pt x="93" y="73"/>
                  </a:lnTo>
                  <a:lnTo>
                    <a:pt x="93" y="15"/>
                  </a:lnTo>
                  <a:lnTo>
                    <a:pt x="41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47" name="Freeform 225"/>
            <p:cNvSpPr/>
            <p:nvPr/>
          </p:nvSpPr>
          <p:spPr bwMode="auto">
            <a:xfrm>
              <a:off x="5334000" y="4110038"/>
              <a:ext cx="203200" cy="104775"/>
            </a:xfrm>
            <a:custGeom>
              <a:avLst/>
              <a:gdLst>
                <a:gd name="T0" fmla="*/ 0 w 128"/>
                <a:gd name="T1" fmla="*/ 36 h 66"/>
                <a:gd name="T2" fmla="*/ 36 w 128"/>
                <a:gd name="T3" fmla="*/ 66 h 66"/>
                <a:gd name="T4" fmla="*/ 128 w 128"/>
                <a:gd name="T5" fmla="*/ 29 h 66"/>
                <a:gd name="T6" fmla="*/ 93 w 128"/>
                <a:gd name="T7" fmla="*/ 0 h 66"/>
                <a:gd name="T8" fmla="*/ 0 w 128"/>
                <a:gd name="T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6">
                  <a:moveTo>
                    <a:pt x="0" y="36"/>
                  </a:moveTo>
                  <a:lnTo>
                    <a:pt x="36" y="66"/>
                  </a:lnTo>
                  <a:lnTo>
                    <a:pt x="128" y="29"/>
                  </a:lnTo>
                  <a:lnTo>
                    <a:pt x="93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48" name="Freeform 226"/>
            <p:cNvSpPr/>
            <p:nvPr/>
          </p:nvSpPr>
          <p:spPr bwMode="auto">
            <a:xfrm>
              <a:off x="5319713" y="3992563"/>
              <a:ext cx="203200" cy="109538"/>
            </a:xfrm>
            <a:custGeom>
              <a:avLst/>
              <a:gdLst>
                <a:gd name="T0" fmla="*/ 128 w 128"/>
                <a:gd name="T1" fmla="*/ 36 h 69"/>
                <a:gd name="T2" fmla="*/ 35 w 128"/>
                <a:gd name="T3" fmla="*/ 0 h 69"/>
                <a:gd name="T4" fmla="*/ 0 w 128"/>
                <a:gd name="T5" fmla="*/ 32 h 69"/>
                <a:gd name="T6" fmla="*/ 93 w 128"/>
                <a:gd name="T7" fmla="*/ 69 h 69"/>
                <a:gd name="T8" fmla="*/ 128 w 128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9">
                  <a:moveTo>
                    <a:pt x="128" y="36"/>
                  </a:moveTo>
                  <a:lnTo>
                    <a:pt x="35" y="0"/>
                  </a:lnTo>
                  <a:lnTo>
                    <a:pt x="0" y="32"/>
                  </a:lnTo>
                  <a:lnTo>
                    <a:pt x="93" y="69"/>
                  </a:lnTo>
                  <a:lnTo>
                    <a:pt x="1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49" name="Freeform 227"/>
            <p:cNvSpPr/>
            <p:nvPr/>
          </p:nvSpPr>
          <p:spPr bwMode="auto">
            <a:xfrm>
              <a:off x="5165725" y="4181476"/>
              <a:ext cx="147638" cy="163513"/>
            </a:xfrm>
            <a:custGeom>
              <a:avLst/>
              <a:gdLst>
                <a:gd name="T0" fmla="*/ 0 w 93"/>
                <a:gd name="T1" fmla="*/ 11 h 103"/>
                <a:gd name="T2" fmla="*/ 0 w 93"/>
                <a:gd name="T3" fmla="*/ 65 h 103"/>
                <a:gd name="T4" fmla="*/ 93 w 93"/>
                <a:gd name="T5" fmla="*/ 103 h 103"/>
                <a:gd name="T6" fmla="*/ 93 w 93"/>
                <a:gd name="T7" fmla="*/ 0 h 103"/>
                <a:gd name="T8" fmla="*/ 57 w 93"/>
                <a:gd name="T9" fmla="*/ 34 h 103"/>
                <a:gd name="T10" fmla="*/ 0 w 93"/>
                <a:gd name="T11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03">
                  <a:moveTo>
                    <a:pt x="0" y="11"/>
                  </a:moveTo>
                  <a:lnTo>
                    <a:pt x="0" y="65"/>
                  </a:lnTo>
                  <a:lnTo>
                    <a:pt x="93" y="103"/>
                  </a:lnTo>
                  <a:lnTo>
                    <a:pt x="93" y="0"/>
                  </a:lnTo>
                  <a:lnTo>
                    <a:pt x="57" y="34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50" name="Freeform 228"/>
            <p:cNvSpPr/>
            <p:nvPr/>
          </p:nvSpPr>
          <p:spPr bwMode="auto">
            <a:xfrm>
              <a:off x="5108575" y="4114801"/>
              <a:ext cx="200025" cy="109538"/>
            </a:xfrm>
            <a:custGeom>
              <a:avLst/>
              <a:gdLst>
                <a:gd name="T0" fmla="*/ 126 w 126"/>
                <a:gd name="T1" fmla="*/ 36 h 69"/>
                <a:gd name="T2" fmla="*/ 33 w 126"/>
                <a:gd name="T3" fmla="*/ 0 h 69"/>
                <a:gd name="T4" fmla="*/ 0 w 126"/>
                <a:gd name="T5" fmla="*/ 31 h 69"/>
                <a:gd name="T6" fmla="*/ 91 w 126"/>
                <a:gd name="T7" fmla="*/ 69 h 69"/>
                <a:gd name="T8" fmla="*/ 126 w 126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9">
                  <a:moveTo>
                    <a:pt x="126" y="36"/>
                  </a:moveTo>
                  <a:lnTo>
                    <a:pt x="33" y="0"/>
                  </a:lnTo>
                  <a:lnTo>
                    <a:pt x="0" y="31"/>
                  </a:lnTo>
                  <a:lnTo>
                    <a:pt x="91" y="69"/>
                  </a:lnTo>
                  <a:lnTo>
                    <a:pt x="1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0" y="25194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46485" y="223838"/>
            <a:ext cx="5749147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90204"/>
                <a:ea typeface="微软雅黑" panose="020B0503020204020204" charset="-122"/>
                <a:sym typeface="Arial" panose="020B0604020202090204"/>
              </a:rPr>
              <a:t>两次迭代实施过程的具体做法及相应调整</a:t>
            </a:r>
            <a:endParaRPr lang="en-US" altLang="zh-CN" sz="1800" b="1" dirty="0">
              <a:solidFill>
                <a:schemeClr val="accent1"/>
              </a:solidFill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sp>
        <p:nvSpPr>
          <p:cNvPr id="5" name="任意多边形 4"/>
          <p:cNvSpPr/>
          <p:nvPr/>
        </p:nvSpPr>
        <p:spPr>
          <a:xfrm rot="2734777" flipH="1">
            <a:off x="-263128" y="132160"/>
            <a:ext cx="573881" cy="621507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49350" y="816554"/>
            <a:ext cx="6680195" cy="2666127"/>
            <a:chOff x="587375" y="1920239"/>
            <a:chExt cx="2058930" cy="3553745"/>
          </a:xfrm>
        </p:grpSpPr>
        <p:sp>
          <p:nvSpPr>
            <p:cNvPr id="17" name="矩形 16"/>
            <p:cNvSpPr/>
            <p:nvPr/>
          </p:nvSpPr>
          <p:spPr>
            <a:xfrm>
              <a:off x="587375" y="1920239"/>
              <a:ext cx="621525" cy="3943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87375" y="1920239"/>
              <a:ext cx="196695" cy="3944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01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74337" y="1948972"/>
              <a:ext cx="1771968" cy="336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105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第一次迭代</a:t>
              </a:r>
              <a:endParaRPr lang="zh-CN" altLang="zh-CN" sz="105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7375" y="2342464"/>
              <a:ext cx="1978424" cy="3131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50"/>
                </a:spcBef>
              </a:pPr>
              <a:r>
                <a:rPr lang="zh-CN" altLang="en-US" sz="10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具体内容：</a:t>
              </a:r>
              <a:endParaRPr lang="zh-CN" altLang="en-US" sz="1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  <a:p>
              <a:pPr>
                <a:spcBef>
                  <a:spcPts val="450"/>
                </a:spcBef>
              </a:pP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主要开发账号，疫情基础信息，新闻等功能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>
                <a:spcBef>
                  <a:spcPts val="450"/>
                </a:spcBef>
              </a:pP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 algn="l"/>
              <a:r>
                <a:rPr lang="zh-CN" altLang="en-US" sz="10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具体做法及调整</a:t>
              </a:r>
              <a:br>
                <a:rPr lang="en-US" sz="1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</a:b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组长分配用户故事，组员将其细分为任务，详细规划故事点与预计工时，保证自己开发进度。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 algn="l"/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根据预计工时与当前完成度规划之后的开发。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 algn="l"/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 algn="l"/>
              <a:r>
                <a:rPr lang="zh-CN" altLang="en-US" sz="1000" b="1" dirty="0">
                  <a:solidFill>
                    <a:schemeClr val="accent3"/>
                  </a:solidFill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站会</a:t>
              </a:r>
              <a:r>
                <a:rPr lang="en-US" sz="1000" b="1" dirty="0">
                  <a:solidFill>
                    <a:schemeClr val="accent3"/>
                  </a:solidFill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 </a:t>
              </a:r>
              <a:br>
                <a:rPr lang="en-US" sz="1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</a:b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每日站会中，由组长回顾昨日的整体工作，接着由组员依次汇报昨日开发进度与今日打算。若有新的开发任务，则由组长继续分配。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 algn="l"/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>
                <a:spcBef>
                  <a:spcPts val="450"/>
                </a:spcBef>
              </a:pP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>
                <a:spcBef>
                  <a:spcPts val="450"/>
                </a:spcBef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22088" y="2931790"/>
            <a:ext cx="8519160" cy="2550711"/>
            <a:chOff x="587375" y="1920239"/>
            <a:chExt cx="2625725" cy="3399904"/>
          </a:xfrm>
        </p:grpSpPr>
        <p:sp>
          <p:nvSpPr>
            <p:cNvPr id="22" name="矩形 21"/>
            <p:cNvSpPr/>
            <p:nvPr/>
          </p:nvSpPr>
          <p:spPr>
            <a:xfrm>
              <a:off x="587375" y="1920239"/>
              <a:ext cx="621525" cy="3943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87375" y="1920239"/>
              <a:ext cx="196890" cy="3944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02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77663" y="1951224"/>
              <a:ext cx="1771969" cy="336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第二次迭代</a:t>
              </a:r>
              <a:endParaRPr lang="zh-CN" altLang="en-US" sz="1050" dirty="0">
                <a:solidFill>
                  <a:schemeClr val="bg1"/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7375" y="2342464"/>
              <a:ext cx="2625725" cy="2977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50"/>
                </a:spcBef>
              </a:pPr>
              <a:r>
                <a:rPr lang="zh-CN" altLang="en-US" sz="10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cs typeface="+mn-ea"/>
                  <a:sym typeface="Arial" panose="020B0604020202090204"/>
                </a:rPr>
                <a:t>具体内容：</a:t>
              </a:r>
              <a:endParaRPr lang="zh-CN" altLang="en-US" sz="1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  <a:p>
              <a:pPr>
                <a:spcBef>
                  <a:spcPts val="450"/>
                </a:spcBef>
              </a:pP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主要开发疫情数据分析，历史数据，智能问答机器人，防控模块，航线，铁路中高危查询等功能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>
                <a:spcBef>
                  <a:spcPts val="450"/>
                </a:spcBef>
              </a:pP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>
                <a:spcBef>
                  <a:spcPts val="450"/>
                </a:spcBef>
              </a:pPr>
              <a:r>
                <a:rPr lang="zh-CN" altLang="en-US" sz="1000" b="1" dirty="0">
                  <a:solidFill>
                    <a:schemeClr val="accent5"/>
                  </a:solidFill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具体做法及调整</a:t>
              </a:r>
              <a:br>
                <a:rPr lang="en-US" sz="1000" b="1" dirty="0">
                  <a:solidFill>
                    <a:schemeClr val="accent5"/>
                  </a:solidFill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</a:b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第二次迭代功能较多，同时与用户确定了主要需求，因此组长分配完用户故事，组员更为细致的细分任务，</a:t>
              </a:r>
              <a:endParaRPr lang="en-US" altLang="zh-CN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>
                <a:spcBef>
                  <a:spcPts val="450"/>
                </a:spcBef>
              </a:pPr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其余与第一次迭代大致相同。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>
                <a:spcBef>
                  <a:spcPts val="450"/>
                </a:spcBef>
              </a:pP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 algn="l"/>
              <a:r>
                <a:rPr lang="zh-CN" altLang="en-US" sz="10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站会</a:t>
              </a:r>
              <a:endParaRPr lang="zh-CN" altLang="en-US" sz="1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 algn="l"/>
              <a:r>
                <a:rPr lang="zh-CN" altLang="en-US" sz="1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90204"/>
                  <a:ea typeface="微软雅黑" panose="020B0503020204020204" charset="-122"/>
                  <a:sym typeface="Arial" panose="020B0604020202090204"/>
                </a:rPr>
                <a:t>每日站会中，因时间较为紧张，因此在站会中更为注重开发进度的推进。</a:t>
              </a: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>
                <a:spcBef>
                  <a:spcPts val="450"/>
                </a:spcBef>
              </a:pPr>
              <a:endParaRPr lang="zh-CN" altLang="en-US" sz="1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/>
                <a:ea typeface="微软雅黑" panose="020B0503020204020204" charset="-122"/>
                <a:sym typeface="Arial" panose="020B0604020202090204"/>
              </a:endParaRPr>
            </a:p>
            <a:p>
              <a:pPr>
                <a:spcBef>
                  <a:spcPts val="450"/>
                </a:spcBef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/>
                <a:ea typeface="微软雅黑" panose="020B0503020204020204" charset="-122"/>
                <a:cs typeface="+mn-ea"/>
                <a:sym typeface="Arial" panose="020B0604020202090204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 panose="020B0503020204020204" charset="-122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TABLE_BEAUTIFY" val="smartTable{80f4bc77-276f-48b5-a4a4-6ce08fc6c4a9}"/>
</p:tagLst>
</file>

<file path=ppt/tags/tag2.xml><?xml version="1.0" encoding="utf-8"?>
<p:tagLst xmlns:p="http://schemas.openxmlformats.org/presentationml/2006/main">
  <p:tag name="KSO_WM_UNIT_TABLE_BEAUTIFY" val="smartTable{80f4bc77-276f-48b5-a4a4-6ce08fc6c4a9}"/>
</p:tagLst>
</file>

<file path=ppt/tags/tag3.xml><?xml version="1.0" encoding="utf-8"?>
<p:tagLst xmlns:p="http://schemas.openxmlformats.org/presentationml/2006/main">
  <p:tag name="KSO_WM_UNIT_PLACING_PICTURE_USER_VIEWPORT" val="{&quot;height&quot;:4222,&quot;width&quot;:14400}"/>
</p:tagLst>
</file>

<file path=ppt/theme/theme1.xml><?xml version="1.0" encoding="utf-8"?>
<a:theme xmlns:a="http://schemas.openxmlformats.org/drawingml/2006/main" name="www.99ppt.com">
  <a:themeElements>
    <a:clrScheme name="自定义 2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3993"/>
      </a:accent1>
      <a:accent2>
        <a:srgbClr val="42B5FB"/>
      </a:accent2>
      <a:accent3>
        <a:srgbClr val="033993"/>
      </a:accent3>
      <a:accent4>
        <a:srgbClr val="42B5FB"/>
      </a:accent4>
      <a:accent5>
        <a:srgbClr val="033993"/>
      </a:accent5>
      <a:accent6>
        <a:srgbClr val="42B5FB"/>
      </a:accent6>
      <a:hlink>
        <a:srgbClr val="033993"/>
      </a:hlink>
      <a:folHlink>
        <a:srgbClr val="42B5F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">
    <a:dk1>
      <a:sysClr val="windowText" lastClr="000000"/>
    </a:dk1>
    <a:lt1>
      <a:sysClr val="window" lastClr="FFFFFF"/>
    </a:lt1>
    <a:dk2>
      <a:srgbClr val="E44856"/>
    </a:dk2>
    <a:lt2>
      <a:srgbClr val="8D0F3E"/>
    </a:lt2>
    <a:accent1>
      <a:srgbClr val="055280"/>
    </a:accent1>
    <a:accent2>
      <a:srgbClr val="34B2E4"/>
    </a:accent2>
    <a:accent3>
      <a:srgbClr val="64D0D9"/>
    </a:accent3>
    <a:accent4>
      <a:srgbClr val="65DAAD"/>
    </a:accent4>
    <a:accent5>
      <a:srgbClr val="FFCD64"/>
    </a:accent5>
    <a:accent6>
      <a:srgbClr val="FE912A"/>
    </a:accent6>
    <a:hlink>
      <a:srgbClr val="5F5F5F"/>
    </a:hlink>
    <a:folHlink>
      <a:srgbClr val="919191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8">
    <a:dk1>
      <a:sysClr val="windowText" lastClr="000000"/>
    </a:dk1>
    <a:lt1>
      <a:sysClr val="window" lastClr="FFFFFF"/>
    </a:lt1>
    <a:dk2>
      <a:srgbClr val="E44856"/>
    </a:dk2>
    <a:lt2>
      <a:srgbClr val="8D0F3E"/>
    </a:lt2>
    <a:accent1>
      <a:srgbClr val="055280"/>
    </a:accent1>
    <a:accent2>
      <a:srgbClr val="34B2E4"/>
    </a:accent2>
    <a:accent3>
      <a:srgbClr val="64D0D9"/>
    </a:accent3>
    <a:accent4>
      <a:srgbClr val="65DAAD"/>
    </a:accent4>
    <a:accent5>
      <a:srgbClr val="FFCD64"/>
    </a:accent5>
    <a:accent6>
      <a:srgbClr val="FE912A"/>
    </a:accent6>
    <a:hlink>
      <a:srgbClr val="5F5F5F"/>
    </a:hlink>
    <a:folHlink>
      <a:srgbClr val="919191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2878</Words>
  <Application>WPS 演示</Application>
  <PresentationFormat>全屏显示(16:9)</PresentationFormat>
  <Paragraphs>613</Paragraphs>
  <Slides>21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2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Arial</vt:lpstr>
      <vt:lpstr>微软雅黑</vt:lpstr>
      <vt:lpstr>汉仪旗黑</vt:lpstr>
      <vt:lpstr>Neris Thin</vt:lpstr>
      <vt:lpstr>STIXGeneral-Regular</vt:lpstr>
      <vt:lpstr>Sosa</vt:lpstr>
      <vt:lpstr>仿宋</vt:lpstr>
      <vt:lpstr>宋体</vt:lpstr>
      <vt:lpstr>Arial Unicode MS</vt:lpstr>
      <vt:lpstr>方正仿宋_GBK</vt:lpstr>
      <vt:lpstr>Calibri Light</vt:lpstr>
      <vt:lpstr>苹方-简</vt:lpstr>
      <vt:lpstr>Thonburi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www.99ppt.com</dc:title>
  <dc:creator/>
  <dc:subject>www.99ppt.com</dc:subject>
  <cp:lastModifiedBy>bytedance</cp:lastModifiedBy>
  <cp:revision>11</cp:revision>
  <dcterms:created xsi:type="dcterms:W3CDTF">2021-07-14T07:18:10Z</dcterms:created>
  <dcterms:modified xsi:type="dcterms:W3CDTF">2021-07-14T07:18:10Z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2052-3.6.1.5768</vt:lpwstr>
  </property>
  <property fmtid="{D5CDD505-2E9C-101B-9397-08002B2CF9AE}" pid="3" name="ICV">
    <vt:lpwstr>9927A4902ADB4EBFBB41096776D26D37</vt:lpwstr>
  </property>
</Properties>
</file>